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57"/>
  </p:notesMasterIdLst>
  <p:handoutMasterIdLst>
    <p:handoutMasterId r:id="rId58"/>
  </p:handoutMasterIdLst>
  <p:sldIdLst>
    <p:sldId id="256" r:id="rId2"/>
    <p:sldId id="257" r:id="rId3"/>
    <p:sldId id="421" r:id="rId4"/>
    <p:sldId id="323" r:id="rId5"/>
    <p:sldId id="387" r:id="rId6"/>
    <p:sldId id="431" r:id="rId7"/>
    <p:sldId id="422" r:id="rId8"/>
    <p:sldId id="411" r:id="rId9"/>
    <p:sldId id="412" r:id="rId10"/>
    <p:sldId id="391" r:id="rId11"/>
    <p:sldId id="392" r:id="rId12"/>
    <p:sldId id="394" r:id="rId13"/>
    <p:sldId id="393" r:id="rId14"/>
    <p:sldId id="395" r:id="rId15"/>
    <p:sldId id="432" r:id="rId16"/>
    <p:sldId id="423" r:id="rId17"/>
    <p:sldId id="386" r:id="rId18"/>
    <p:sldId id="385" r:id="rId19"/>
    <p:sldId id="396" r:id="rId20"/>
    <p:sldId id="397" r:id="rId21"/>
    <p:sldId id="433" r:id="rId22"/>
    <p:sldId id="424" r:id="rId23"/>
    <p:sldId id="413" r:id="rId24"/>
    <p:sldId id="398" r:id="rId25"/>
    <p:sldId id="399" r:id="rId26"/>
    <p:sldId id="434" r:id="rId27"/>
    <p:sldId id="425" r:id="rId28"/>
    <p:sldId id="414" r:id="rId29"/>
    <p:sldId id="400" r:id="rId30"/>
    <p:sldId id="401" r:id="rId31"/>
    <p:sldId id="402" r:id="rId32"/>
    <p:sldId id="435" r:id="rId33"/>
    <p:sldId id="426" r:id="rId34"/>
    <p:sldId id="415" r:id="rId35"/>
    <p:sldId id="403" r:id="rId36"/>
    <p:sldId id="416" r:id="rId37"/>
    <p:sldId id="436" r:id="rId38"/>
    <p:sldId id="427" r:id="rId39"/>
    <p:sldId id="417" r:id="rId40"/>
    <p:sldId id="404" r:id="rId41"/>
    <p:sldId id="390" r:id="rId42"/>
    <p:sldId id="406" r:id="rId43"/>
    <p:sldId id="437" r:id="rId44"/>
    <p:sldId id="428" r:id="rId45"/>
    <p:sldId id="418" r:id="rId46"/>
    <p:sldId id="408" r:id="rId47"/>
    <p:sldId id="438" r:id="rId48"/>
    <p:sldId id="429" r:id="rId49"/>
    <p:sldId id="419" r:id="rId50"/>
    <p:sldId id="409" r:id="rId51"/>
    <p:sldId id="439" r:id="rId52"/>
    <p:sldId id="430" r:id="rId53"/>
    <p:sldId id="420" r:id="rId54"/>
    <p:sldId id="410" r:id="rId55"/>
    <p:sldId id="262" r:id="rId56"/>
  </p:sldIdLst>
  <p:sldSz cx="9144000" cy="6858000" type="screen4x3"/>
  <p:notesSz cx="6858000" cy="9144000"/>
  <p:custDataLst>
    <p:tags r:id="rId59"/>
  </p:custDataLst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F48"/>
    <a:srgbClr val="00B1A5"/>
    <a:srgbClr val="CBC0B5"/>
    <a:srgbClr val="122E39"/>
    <a:srgbClr val="00242E"/>
    <a:srgbClr val="17B12B"/>
    <a:srgbClr val="17B3B7"/>
    <a:srgbClr val="ECEDF0"/>
    <a:srgbClr val="C2B7AD"/>
    <a:srgbClr val="C0B5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40" autoAdjust="0"/>
    <p:restoredTop sz="94280" autoAdjust="0"/>
  </p:normalViewPr>
  <p:slideViewPr>
    <p:cSldViewPr snapToGrid="0" snapToObjects="1">
      <p:cViewPr varScale="1">
        <p:scale>
          <a:sx n="73" d="100"/>
          <a:sy n="73" d="100"/>
        </p:scale>
        <p:origin x="1110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30DADF-240F-45BD-A786-D5F7381E9FFF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30180889-3AE6-46E4-81A4-89FC563687E5}">
      <dgm:prSet phldrT="[Texte]" custT="1"/>
      <dgm:spPr>
        <a:solidFill>
          <a:srgbClr val="122E39"/>
        </a:solidFill>
      </dgm:spPr>
      <dgm:t>
        <a:bodyPr/>
        <a:lstStyle/>
        <a:p>
          <a:r>
            <a:rPr lang="en-US" sz="1200" b="1" noProof="0" dirty="0" smtClean="0"/>
            <a:t>Collect</a:t>
          </a:r>
          <a:endParaRPr lang="en-US" sz="1200" b="1" noProof="0" dirty="0"/>
        </a:p>
      </dgm:t>
    </dgm:pt>
    <dgm:pt modelId="{7ACB4915-2593-40AD-A2FB-02FEA898BC4D}" type="parTrans" cxnId="{53C5C52F-C6D6-4C52-B433-6FD2EDB0001F}">
      <dgm:prSet/>
      <dgm:spPr/>
      <dgm:t>
        <a:bodyPr/>
        <a:lstStyle/>
        <a:p>
          <a:endParaRPr lang="fr-FR"/>
        </a:p>
      </dgm:t>
    </dgm:pt>
    <dgm:pt modelId="{77B52C21-8410-4011-9ECC-93C62AE7583E}" type="sibTrans" cxnId="{53C5C52F-C6D6-4C52-B433-6FD2EDB0001F}">
      <dgm:prSet/>
      <dgm:spPr/>
      <dgm:t>
        <a:bodyPr/>
        <a:lstStyle/>
        <a:p>
          <a:endParaRPr lang="fr-FR"/>
        </a:p>
      </dgm:t>
    </dgm:pt>
    <dgm:pt modelId="{7C34073A-9010-404B-9F30-252C5C60412C}">
      <dgm:prSet phldrT="[Texte]" custT="1"/>
      <dgm:spPr>
        <a:solidFill>
          <a:srgbClr val="00B1A5"/>
        </a:solidFill>
      </dgm:spPr>
      <dgm:t>
        <a:bodyPr/>
        <a:lstStyle/>
        <a:p>
          <a:r>
            <a:rPr lang="en-US" sz="1600" b="1" noProof="0" dirty="0" smtClean="0">
              <a:solidFill>
                <a:schemeClr val="bg1"/>
              </a:solidFill>
            </a:rPr>
            <a:t>Scrap web</a:t>
          </a:r>
          <a:endParaRPr lang="en-US" sz="1600" b="1" noProof="0" dirty="0">
            <a:solidFill>
              <a:schemeClr val="bg1"/>
            </a:solidFill>
          </a:endParaRPr>
        </a:p>
      </dgm:t>
    </dgm:pt>
    <dgm:pt modelId="{1D483F63-2806-432A-B773-2933816316C9}" type="parTrans" cxnId="{547F0FC3-D17A-4109-874A-6DA9FD697271}">
      <dgm:prSet/>
      <dgm:spPr/>
      <dgm:t>
        <a:bodyPr/>
        <a:lstStyle/>
        <a:p>
          <a:endParaRPr lang="fr-FR"/>
        </a:p>
      </dgm:t>
    </dgm:pt>
    <dgm:pt modelId="{BB607E2B-9F6A-4390-B7E0-9122ECE2D70E}" type="sibTrans" cxnId="{547F0FC3-D17A-4109-874A-6DA9FD697271}">
      <dgm:prSet/>
      <dgm:spPr/>
      <dgm:t>
        <a:bodyPr/>
        <a:lstStyle/>
        <a:p>
          <a:endParaRPr lang="fr-FR"/>
        </a:p>
      </dgm:t>
    </dgm:pt>
    <dgm:pt modelId="{F0EEDC5F-5368-4328-8767-BF4C4A91AEEA}">
      <dgm:prSet phldrT="[Texte]" custT="1"/>
      <dgm:spPr>
        <a:solidFill>
          <a:srgbClr val="00B1A5"/>
        </a:solidFill>
      </dgm:spPr>
      <dgm:t>
        <a:bodyPr/>
        <a:lstStyle/>
        <a:p>
          <a:r>
            <a:rPr lang="en-US" sz="1600" b="1" noProof="0" dirty="0" smtClean="0">
              <a:solidFill>
                <a:schemeClr val="bg1"/>
              </a:solidFill>
            </a:rPr>
            <a:t>Standardize and save</a:t>
          </a:r>
          <a:endParaRPr lang="en-US" sz="1600" b="1" noProof="0" dirty="0">
            <a:solidFill>
              <a:schemeClr val="bg1"/>
            </a:solidFill>
          </a:endParaRPr>
        </a:p>
      </dgm:t>
    </dgm:pt>
    <dgm:pt modelId="{25258A3F-24E1-4D43-9FD5-704DAFFEF736}" type="parTrans" cxnId="{CBE0D568-B9B1-49AB-B6A9-629E06677F03}">
      <dgm:prSet/>
      <dgm:spPr/>
      <dgm:t>
        <a:bodyPr/>
        <a:lstStyle/>
        <a:p>
          <a:endParaRPr lang="fr-FR"/>
        </a:p>
      </dgm:t>
    </dgm:pt>
    <dgm:pt modelId="{9AACE07E-28CE-4238-846A-715B5B080EAA}" type="sibTrans" cxnId="{CBE0D568-B9B1-49AB-B6A9-629E06677F03}">
      <dgm:prSet/>
      <dgm:spPr/>
      <dgm:t>
        <a:bodyPr/>
        <a:lstStyle/>
        <a:p>
          <a:endParaRPr lang="fr-FR"/>
        </a:p>
      </dgm:t>
    </dgm:pt>
    <dgm:pt modelId="{869FC685-10C4-47E4-AC16-7A47F7356E56}">
      <dgm:prSet phldrT="[Texte]" custT="1"/>
      <dgm:spPr>
        <a:solidFill>
          <a:srgbClr val="122E39"/>
        </a:solidFill>
      </dgm:spPr>
      <dgm:t>
        <a:bodyPr/>
        <a:lstStyle/>
        <a:p>
          <a:r>
            <a:rPr lang="en-US" sz="1200" b="1" noProof="0" dirty="0" smtClean="0"/>
            <a:t>EDA</a:t>
          </a:r>
          <a:endParaRPr lang="en-US" sz="1200" b="1" noProof="0" dirty="0"/>
        </a:p>
      </dgm:t>
    </dgm:pt>
    <dgm:pt modelId="{5B97A47C-7EB0-452C-9C47-DC20E01687B6}" type="parTrans" cxnId="{41CFDC7F-DA17-45AA-8DFC-3E5B435A3646}">
      <dgm:prSet/>
      <dgm:spPr/>
      <dgm:t>
        <a:bodyPr/>
        <a:lstStyle/>
        <a:p>
          <a:endParaRPr lang="fr-FR"/>
        </a:p>
      </dgm:t>
    </dgm:pt>
    <dgm:pt modelId="{450BC8E0-88C7-4B39-B5E8-9D7DB5F983D6}" type="sibTrans" cxnId="{41CFDC7F-DA17-45AA-8DFC-3E5B435A3646}">
      <dgm:prSet/>
      <dgm:spPr/>
      <dgm:t>
        <a:bodyPr/>
        <a:lstStyle/>
        <a:p>
          <a:endParaRPr lang="fr-FR"/>
        </a:p>
      </dgm:t>
    </dgm:pt>
    <dgm:pt modelId="{3B9E97D6-0533-45B9-999D-7F19F2D03267}">
      <dgm:prSet phldrT="[Texte]" custT="1"/>
      <dgm:spPr>
        <a:solidFill>
          <a:srgbClr val="00B1A5"/>
        </a:solidFill>
      </dgm:spPr>
      <dgm:t>
        <a:bodyPr/>
        <a:lstStyle/>
        <a:p>
          <a:r>
            <a:rPr lang="en-US" sz="1600" b="1" noProof="0" dirty="0" smtClean="0">
              <a:solidFill>
                <a:schemeClr val="bg1"/>
              </a:solidFill>
            </a:rPr>
            <a:t>Check </a:t>
          </a:r>
          <a:r>
            <a:rPr lang="en-US" sz="1600" b="1" noProof="0" dirty="0" err="1" smtClean="0">
              <a:solidFill>
                <a:schemeClr val="bg1"/>
              </a:solidFill>
            </a:rPr>
            <a:t>Zipf’s</a:t>
          </a:r>
          <a:r>
            <a:rPr lang="en-US" sz="1600" b="1" noProof="0" dirty="0" smtClean="0">
              <a:solidFill>
                <a:schemeClr val="bg1"/>
              </a:solidFill>
            </a:rPr>
            <a:t> rule</a:t>
          </a:r>
          <a:endParaRPr lang="en-US" sz="1600" b="1" noProof="0" dirty="0">
            <a:solidFill>
              <a:schemeClr val="bg1"/>
            </a:solidFill>
          </a:endParaRPr>
        </a:p>
      </dgm:t>
    </dgm:pt>
    <dgm:pt modelId="{3404A2BB-4B06-49BF-867E-97423347B354}" type="parTrans" cxnId="{9A505AC3-9ACF-4C3C-921F-8B7720F0405B}">
      <dgm:prSet/>
      <dgm:spPr/>
      <dgm:t>
        <a:bodyPr/>
        <a:lstStyle/>
        <a:p>
          <a:endParaRPr lang="fr-FR"/>
        </a:p>
      </dgm:t>
    </dgm:pt>
    <dgm:pt modelId="{5C9B8788-B0D1-4124-B735-D33FDC9D2C3C}" type="sibTrans" cxnId="{9A505AC3-9ACF-4C3C-921F-8B7720F0405B}">
      <dgm:prSet/>
      <dgm:spPr/>
      <dgm:t>
        <a:bodyPr/>
        <a:lstStyle/>
        <a:p>
          <a:endParaRPr lang="fr-FR"/>
        </a:p>
      </dgm:t>
    </dgm:pt>
    <dgm:pt modelId="{D656008E-663B-40F2-904A-1FDCED38626A}">
      <dgm:prSet phldrT="[Texte]" custT="1"/>
      <dgm:spPr>
        <a:solidFill>
          <a:srgbClr val="00B1A5"/>
        </a:solidFill>
      </dgm:spPr>
      <dgm:t>
        <a:bodyPr/>
        <a:lstStyle/>
        <a:p>
          <a:r>
            <a:rPr lang="en-US" sz="1600" b="1" noProof="0" dirty="0" smtClean="0">
              <a:solidFill>
                <a:schemeClr val="bg1"/>
              </a:solidFill>
            </a:rPr>
            <a:t>NER</a:t>
          </a:r>
          <a:endParaRPr lang="en-US" sz="1600" b="1" noProof="0" dirty="0">
            <a:solidFill>
              <a:schemeClr val="bg1"/>
            </a:solidFill>
          </a:endParaRPr>
        </a:p>
      </dgm:t>
    </dgm:pt>
    <dgm:pt modelId="{E9CF546D-E06C-41A0-B1A7-1327B1E67CBC}" type="parTrans" cxnId="{144F4F58-899B-4995-BE69-B0D9EBB83058}">
      <dgm:prSet/>
      <dgm:spPr/>
      <dgm:t>
        <a:bodyPr/>
        <a:lstStyle/>
        <a:p>
          <a:endParaRPr lang="fr-FR"/>
        </a:p>
      </dgm:t>
    </dgm:pt>
    <dgm:pt modelId="{C4AFDA99-6471-460B-B3D9-786197B6240C}" type="sibTrans" cxnId="{144F4F58-899B-4995-BE69-B0D9EBB83058}">
      <dgm:prSet/>
      <dgm:spPr/>
      <dgm:t>
        <a:bodyPr/>
        <a:lstStyle/>
        <a:p>
          <a:endParaRPr lang="fr-FR"/>
        </a:p>
      </dgm:t>
    </dgm:pt>
    <dgm:pt modelId="{BD735E9A-79DB-438B-B974-3638811A193B}">
      <dgm:prSet phldrT="[Texte]" custT="1"/>
      <dgm:spPr>
        <a:solidFill>
          <a:srgbClr val="122E39"/>
        </a:solidFill>
      </dgm:spPr>
      <dgm:t>
        <a:bodyPr/>
        <a:lstStyle/>
        <a:p>
          <a:r>
            <a:rPr lang="en-US" sz="1200" b="1" noProof="0" dirty="0" err="1" smtClean="0"/>
            <a:t>Simplifiyng</a:t>
          </a:r>
          <a:endParaRPr lang="en-US" sz="1200" b="1" noProof="0" dirty="0"/>
        </a:p>
      </dgm:t>
    </dgm:pt>
    <dgm:pt modelId="{7CA4C867-226F-42DF-BBBC-77A478E35492}" type="parTrans" cxnId="{A13A1E38-EAA3-49F2-BB76-77E24261EAB1}">
      <dgm:prSet/>
      <dgm:spPr/>
      <dgm:t>
        <a:bodyPr/>
        <a:lstStyle/>
        <a:p>
          <a:endParaRPr lang="fr-FR"/>
        </a:p>
      </dgm:t>
    </dgm:pt>
    <dgm:pt modelId="{5ACBC80A-1877-4A05-8989-51BA29A9BF61}" type="sibTrans" cxnId="{A13A1E38-EAA3-49F2-BB76-77E24261EAB1}">
      <dgm:prSet/>
      <dgm:spPr/>
      <dgm:t>
        <a:bodyPr/>
        <a:lstStyle/>
        <a:p>
          <a:endParaRPr lang="fr-FR"/>
        </a:p>
      </dgm:t>
    </dgm:pt>
    <dgm:pt modelId="{39C6DBFC-AC14-4719-8A32-622377121B84}">
      <dgm:prSet phldrT="[Texte]" custT="1"/>
      <dgm:spPr>
        <a:solidFill>
          <a:srgbClr val="00B1A5"/>
        </a:solidFill>
      </dgm:spPr>
      <dgm:t>
        <a:bodyPr/>
        <a:lstStyle/>
        <a:p>
          <a:r>
            <a:rPr lang="en-US" sz="1400" b="1" noProof="0" dirty="0" smtClean="0">
              <a:solidFill>
                <a:schemeClr val="bg1"/>
              </a:solidFill>
            </a:rPr>
            <a:t>Negations</a:t>
          </a:r>
          <a:endParaRPr lang="en-US" sz="1400" b="1" noProof="0" dirty="0">
            <a:solidFill>
              <a:schemeClr val="bg1"/>
            </a:solidFill>
          </a:endParaRPr>
        </a:p>
      </dgm:t>
    </dgm:pt>
    <dgm:pt modelId="{379148E0-A3CD-42AD-8C66-1EBF16249553}" type="parTrans" cxnId="{0DD66C27-0B7C-4DDB-A4AD-38A41FE70E05}">
      <dgm:prSet/>
      <dgm:spPr/>
      <dgm:t>
        <a:bodyPr/>
        <a:lstStyle/>
        <a:p>
          <a:endParaRPr lang="fr-FR"/>
        </a:p>
      </dgm:t>
    </dgm:pt>
    <dgm:pt modelId="{6910266B-4F1B-47BF-9DE2-19EF6142C08F}" type="sibTrans" cxnId="{0DD66C27-0B7C-4DDB-A4AD-38A41FE70E05}">
      <dgm:prSet/>
      <dgm:spPr/>
      <dgm:t>
        <a:bodyPr/>
        <a:lstStyle/>
        <a:p>
          <a:endParaRPr lang="fr-FR"/>
        </a:p>
      </dgm:t>
    </dgm:pt>
    <dgm:pt modelId="{44DB7F7D-A77C-4C8F-A136-079432A7194B}">
      <dgm:prSet phldrT="[Texte]" custT="1"/>
      <dgm:spPr>
        <a:solidFill>
          <a:srgbClr val="00B1A5"/>
        </a:solidFill>
      </dgm:spPr>
      <dgm:t>
        <a:bodyPr/>
        <a:lstStyle/>
        <a:p>
          <a:r>
            <a:rPr lang="en-US" sz="1400" b="1" noProof="0" dirty="0" smtClean="0">
              <a:solidFill>
                <a:schemeClr val="bg1"/>
              </a:solidFill>
            </a:rPr>
            <a:t>Aggregations + tokenization</a:t>
          </a:r>
          <a:endParaRPr lang="en-US" sz="1400" b="1" noProof="0" dirty="0">
            <a:solidFill>
              <a:schemeClr val="bg1"/>
            </a:solidFill>
          </a:endParaRPr>
        </a:p>
      </dgm:t>
    </dgm:pt>
    <dgm:pt modelId="{F6840795-C987-41BF-AC35-5A4E8FAB8BDE}" type="parTrans" cxnId="{4F60B0F5-F22F-424B-BA24-700DA0D09791}">
      <dgm:prSet/>
      <dgm:spPr/>
      <dgm:t>
        <a:bodyPr/>
        <a:lstStyle/>
        <a:p>
          <a:endParaRPr lang="fr-FR"/>
        </a:p>
      </dgm:t>
    </dgm:pt>
    <dgm:pt modelId="{E1076875-47FA-41FD-9727-1B62F0D6225C}" type="sibTrans" cxnId="{4F60B0F5-F22F-424B-BA24-700DA0D09791}">
      <dgm:prSet/>
      <dgm:spPr/>
      <dgm:t>
        <a:bodyPr/>
        <a:lstStyle/>
        <a:p>
          <a:endParaRPr lang="fr-FR"/>
        </a:p>
      </dgm:t>
    </dgm:pt>
    <dgm:pt modelId="{CEB680AA-7183-41B9-A703-93BF211174AA}">
      <dgm:prSet phldrT="[Texte]" custT="1"/>
      <dgm:spPr>
        <a:solidFill>
          <a:srgbClr val="00B1A5"/>
        </a:solidFill>
      </dgm:spPr>
      <dgm:t>
        <a:bodyPr/>
        <a:lstStyle/>
        <a:p>
          <a:r>
            <a:rPr lang="en-US" sz="1400" b="1" noProof="0" dirty="0" err="1" smtClean="0">
              <a:solidFill>
                <a:schemeClr val="bg1"/>
              </a:solidFill>
            </a:rPr>
            <a:t>Tf-idf</a:t>
          </a:r>
          <a:r>
            <a:rPr lang="en-US" sz="1400" b="1" noProof="0" dirty="0" smtClean="0">
              <a:solidFill>
                <a:schemeClr val="bg1"/>
              </a:solidFill>
            </a:rPr>
            <a:t> + </a:t>
          </a:r>
          <a:r>
            <a:rPr lang="en-US" sz="1400" b="1" noProof="0" dirty="0" err="1" smtClean="0">
              <a:solidFill>
                <a:schemeClr val="bg1"/>
              </a:solidFill>
            </a:rPr>
            <a:t>bagOfWords</a:t>
          </a:r>
          <a:endParaRPr lang="en-US" sz="1400" b="1" noProof="0" dirty="0">
            <a:solidFill>
              <a:schemeClr val="bg1"/>
            </a:solidFill>
          </a:endParaRPr>
        </a:p>
      </dgm:t>
    </dgm:pt>
    <dgm:pt modelId="{C419BDA7-0C84-43A0-A612-916765AB0A4A}" type="parTrans" cxnId="{30A4BE86-9EC2-49FF-8A31-CDA429A9FFDF}">
      <dgm:prSet/>
      <dgm:spPr/>
      <dgm:t>
        <a:bodyPr/>
        <a:lstStyle/>
        <a:p>
          <a:endParaRPr lang="fr-FR"/>
        </a:p>
      </dgm:t>
    </dgm:pt>
    <dgm:pt modelId="{3AEE48C8-4008-46BF-AD55-839AEA5CA1F0}" type="sibTrans" cxnId="{30A4BE86-9EC2-49FF-8A31-CDA429A9FFDF}">
      <dgm:prSet/>
      <dgm:spPr/>
      <dgm:t>
        <a:bodyPr/>
        <a:lstStyle/>
        <a:p>
          <a:endParaRPr lang="fr-FR"/>
        </a:p>
      </dgm:t>
    </dgm:pt>
    <dgm:pt modelId="{E9EDB8F0-CA00-4522-A703-E9F5DAA87691}">
      <dgm:prSet phldrT="[Texte]" custT="1"/>
      <dgm:spPr>
        <a:solidFill>
          <a:srgbClr val="00B1A5"/>
        </a:solidFill>
      </dgm:spPr>
      <dgm:t>
        <a:bodyPr/>
        <a:lstStyle/>
        <a:p>
          <a:r>
            <a:rPr lang="en-US" sz="1400" b="1" noProof="0" dirty="0" smtClean="0">
              <a:solidFill>
                <a:schemeClr val="bg1"/>
              </a:solidFill>
            </a:rPr>
            <a:t>Customizing NE</a:t>
          </a:r>
          <a:endParaRPr lang="en-US" sz="1400" b="1" noProof="0" dirty="0">
            <a:solidFill>
              <a:schemeClr val="bg1"/>
            </a:solidFill>
          </a:endParaRPr>
        </a:p>
      </dgm:t>
    </dgm:pt>
    <dgm:pt modelId="{90275B3A-A407-41CF-BCA8-DE5B5415FCDC}" type="parTrans" cxnId="{D1D3FC29-9685-4DB1-873E-9A2B46A09FA0}">
      <dgm:prSet/>
      <dgm:spPr/>
      <dgm:t>
        <a:bodyPr/>
        <a:lstStyle/>
        <a:p>
          <a:endParaRPr lang="fr-FR"/>
        </a:p>
      </dgm:t>
    </dgm:pt>
    <dgm:pt modelId="{161FCABD-173C-4819-9F33-8505B53D2754}" type="sibTrans" cxnId="{D1D3FC29-9685-4DB1-873E-9A2B46A09FA0}">
      <dgm:prSet/>
      <dgm:spPr/>
      <dgm:t>
        <a:bodyPr/>
        <a:lstStyle/>
        <a:p>
          <a:endParaRPr lang="fr-FR"/>
        </a:p>
      </dgm:t>
    </dgm:pt>
    <dgm:pt modelId="{10FC20FB-362E-41F1-BF4E-A2789579E2B5}">
      <dgm:prSet phldrT="[Texte]" custT="1"/>
      <dgm:spPr>
        <a:solidFill>
          <a:srgbClr val="122E39"/>
        </a:solidFill>
      </dgm:spPr>
      <dgm:t>
        <a:bodyPr/>
        <a:lstStyle/>
        <a:p>
          <a:r>
            <a:rPr lang="en-US" sz="1200" b="1" noProof="0" dirty="0" smtClean="0"/>
            <a:t>Topic modeling</a:t>
          </a:r>
          <a:endParaRPr lang="en-US" sz="1200" b="1" noProof="0" dirty="0"/>
        </a:p>
      </dgm:t>
    </dgm:pt>
    <dgm:pt modelId="{C0170957-4068-43CD-A95E-DF03A90420D4}" type="parTrans" cxnId="{3F778EF4-7D9D-43A0-AE6F-0A3C447FFE3D}">
      <dgm:prSet/>
      <dgm:spPr/>
      <dgm:t>
        <a:bodyPr/>
        <a:lstStyle/>
        <a:p>
          <a:endParaRPr lang="fr-FR"/>
        </a:p>
      </dgm:t>
    </dgm:pt>
    <dgm:pt modelId="{95498BB7-2047-46D2-98A4-5129D5D35CB1}" type="sibTrans" cxnId="{3F778EF4-7D9D-43A0-AE6F-0A3C447FFE3D}">
      <dgm:prSet/>
      <dgm:spPr/>
      <dgm:t>
        <a:bodyPr/>
        <a:lstStyle/>
        <a:p>
          <a:endParaRPr lang="fr-FR"/>
        </a:p>
      </dgm:t>
    </dgm:pt>
    <dgm:pt modelId="{8E5F33FF-B81E-4CCC-AE51-5DC5A8CC2EAD}">
      <dgm:prSet phldrT="[Texte]" custT="1"/>
      <dgm:spPr>
        <a:solidFill>
          <a:srgbClr val="122E39"/>
        </a:solidFill>
      </dgm:spPr>
      <dgm:t>
        <a:bodyPr/>
        <a:lstStyle/>
        <a:p>
          <a:r>
            <a:rPr lang="en-US" sz="1200" b="1" noProof="0" dirty="0" smtClean="0"/>
            <a:t>Scoring</a:t>
          </a:r>
          <a:endParaRPr lang="en-US" sz="1200" b="1" noProof="0" dirty="0"/>
        </a:p>
      </dgm:t>
    </dgm:pt>
    <dgm:pt modelId="{31DDA721-21CC-4DAA-B8CE-43C89383F3DB}" type="parTrans" cxnId="{0F1E6740-3236-48EC-B0C3-433260B38816}">
      <dgm:prSet/>
      <dgm:spPr/>
      <dgm:t>
        <a:bodyPr/>
        <a:lstStyle/>
        <a:p>
          <a:endParaRPr lang="fr-FR"/>
        </a:p>
      </dgm:t>
    </dgm:pt>
    <dgm:pt modelId="{9D66C5B6-0ABE-4A5D-81E5-92036B448A40}" type="sibTrans" cxnId="{0F1E6740-3236-48EC-B0C3-433260B38816}">
      <dgm:prSet/>
      <dgm:spPr/>
      <dgm:t>
        <a:bodyPr/>
        <a:lstStyle/>
        <a:p>
          <a:endParaRPr lang="fr-FR"/>
        </a:p>
      </dgm:t>
    </dgm:pt>
    <dgm:pt modelId="{C97D14C6-C6C6-4111-A16A-B942A9DA39B8}">
      <dgm:prSet/>
      <dgm:spPr>
        <a:solidFill>
          <a:srgbClr val="00B1A5"/>
        </a:solidFill>
      </dgm:spPr>
      <dgm:t>
        <a:bodyPr/>
        <a:lstStyle/>
        <a:p>
          <a:r>
            <a:rPr lang="en-US" b="1" noProof="0" dirty="0" smtClean="0">
              <a:solidFill>
                <a:schemeClr val="bg1"/>
              </a:solidFill>
            </a:rPr>
            <a:t>LDA</a:t>
          </a:r>
          <a:endParaRPr lang="en-US" b="1" noProof="0" dirty="0">
            <a:solidFill>
              <a:schemeClr val="bg1"/>
            </a:solidFill>
          </a:endParaRPr>
        </a:p>
      </dgm:t>
    </dgm:pt>
    <dgm:pt modelId="{F824C610-10D6-4539-AEE6-8A3AFE551579}" type="parTrans" cxnId="{C6C29E53-2F78-4666-A144-361034F9B324}">
      <dgm:prSet/>
      <dgm:spPr/>
      <dgm:t>
        <a:bodyPr/>
        <a:lstStyle/>
        <a:p>
          <a:endParaRPr lang="fr-FR"/>
        </a:p>
      </dgm:t>
    </dgm:pt>
    <dgm:pt modelId="{34205D00-4B5C-410A-8C29-4F9C31C44535}" type="sibTrans" cxnId="{C6C29E53-2F78-4666-A144-361034F9B324}">
      <dgm:prSet/>
      <dgm:spPr/>
      <dgm:t>
        <a:bodyPr/>
        <a:lstStyle/>
        <a:p>
          <a:endParaRPr lang="fr-FR"/>
        </a:p>
      </dgm:t>
    </dgm:pt>
    <dgm:pt modelId="{AA70CBCA-D91A-40DA-8F12-BA12E7A3E37A}">
      <dgm:prSet/>
      <dgm:spPr>
        <a:solidFill>
          <a:srgbClr val="00B1A5"/>
        </a:solidFill>
      </dgm:spPr>
      <dgm:t>
        <a:bodyPr/>
        <a:lstStyle/>
        <a:p>
          <a:r>
            <a:rPr lang="en-US" b="1" noProof="0" dirty="0" smtClean="0">
              <a:solidFill>
                <a:schemeClr val="bg1"/>
              </a:solidFill>
            </a:rPr>
            <a:t>Word2Vect</a:t>
          </a:r>
          <a:endParaRPr lang="en-US" b="1" noProof="0" dirty="0">
            <a:solidFill>
              <a:schemeClr val="bg1"/>
            </a:solidFill>
          </a:endParaRPr>
        </a:p>
      </dgm:t>
    </dgm:pt>
    <dgm:pt modelId="{7E4A33A6-0452-454F-82A1-0DCB2BECBBAA}" type="parTrans" cxnId="{AC1C350A-3574-4ED4-9F66-EEEDDB6DC825}">
      <dgm:prSet/>
      <dgm:spPr/>
      <dgm:t>
        <a:bodyPr/>
        <a:lstStyle/>
        <a:p>
          <a:endParaRPr lang="fr-FR"/>
        </a:p>
      </dgm:t>
    </dgm:pt>
    <dgm:pt modelId="{ADBE5A4D-59A5-481D-8B6F-5D7B99ADF299}" type="sibTrans" cxnId="{AC1C350A-3574-4ED4-9F66-EEEDDB6DC825}">
      <dgm:prSet/>
      <dgm:spPr/>
      <dgm:t>
        <a:bodyPr/>
        <a:lstStyle/>
        <a:p>
          <a:endParaRPr lang="fr-FR"/>
        </a:p>
      </dgm:t>
    </dgm:pt>
    <dgm:pt modelId="{8277FB7E-6726-4778-B023-08EAF3AE127E}">
      <dgm:prSet/>
      <dgm:spPr>
        <a:solidFill>
          <a:srgbClr val="00B1A5"/>
        </a:solidFill>
      </dgm:spPr>
      <dgm:t>
        <a:bodyPr/>
        <a:lstStyle/>
        <a:p>
          <a:r>
            <a:rPr lang="en-US" b="1" noProof="0" dirty="0" smtClean="0">
              <a:solidFill>
                <a:schemeClr val="bg1"/>
              </a:solidFill>
            </a:rPr>
            <a:t>Similarity study</a:t>
          </a:r>
          <a:endParaRPr lang="en-US" b="1" noProof="0" dirty="0">
            <a:solidFill>
              <a:schemeClr val="bg1"/>
            </a:solidFill>
          </a:endParaRPr>
        </a:p>
      </dgm:t>
    </dgm:pt>
    <dgm:pt modelId="{BEB95BCA-A719-4D8A-8B40-C8BDC6904A41}" type="parTrans" cxnId="{4CA6A920-650B-4373-A8BA-5A27954FFBBB}">
      <dgm:prSet/>
      <dgm:spPr/>
      <dgm:t>
        <a:bodyPr/>
        <a:lstStyle/>
        <a:p>
          <a:endParaRPr lang="fr-FR"/>
        </a:p>
      </dgm:t>
    </dgm:pt>
    <dgm:pt modelId="{810EA506-CA93-4C03-892C-CB69F0977323}" type="sibTrans" cxnId="{4CA6A920-650B-4373-A8BA-5A27954FFBBB}">
      <dgm:prSet/>
      <dgm:spPr/>
      <dgm:t>
        <a:bodyPr/>
        <a:lstStyle/>
        <a:p>
          <a:endParaRPr lang="fr-FR"/>
        </a:p>
      </dgm:t>
    </dgm:pt>
    <dgm:pt modelId="{55A1E7AF-C842-4910-B7BC-5C24624455E2}">
      <dgm:prSet phldrT="[Texte]" custT="1"/>
      <dgm:spPr>
        <a:solidFill>
          <a:srgbClr val="00B1A5"/>
        </a:solidFill>
      </dgm:spPr>
      <dgm:t>
        <a:bodyPr/>
        <a:lstStyle/>
        <a:p>
          <a:r>
            <a:rPr lang="en-US" sz="1400" b="1" noProof="0" dirty="0" smtClean="0">
              <a:solidFill>
                <a:schemeClr val="bg1"/>
              </a:solidFill>
            </a:rPr>
            <a:t>Stop words customization</a:t>
          </a:r>
          <a:endParaRPr lang="en-US" sz="1400" b="1" noProof="0" dirty="0">
            <a:solidFill>
              <a:schemeClr val="bg1"/>
            </a:solidFill>
          </a:endParaRPr>
        </a:p>
      </dgm:t>
    </dgm:pt>
    <dgm:pt modelId="{5D4966A8-4EB0-4A57-B292-EC8C632250D6}" type="parTrans" cxnId="{54F18743-5636-4A15-AC63-25461B4C4C4A}">
      <dgm:prSet/>
      <dgm:spPr/>
      <dgm:t>
        <a:bodyPr/>
        <a:lstStyle/>
        <a:p>
          <a:endParaRPr lang="fr-FR"/>
        </a:p>
      </dgm:t>
    </dgm:pt>
    <dgm:pt modelId="{82F76796-99FE-4729-A630-36FA52E13422}" type="sibTrans" cxnId="{54F18743-5636-4A15-AC63-25461B4C4C4A}">
      <dgm:prSet/>
      <dgm:spPr/>
      <dgm:t>
        <a:bodyPr/>
        <a:lstStyle/>
        <a:p>
          <a:endParaRPr lang="fr-FR"/>
        </a:p>
      </dgm:t>
    </dgm:pt>
    <dgm:pt modelId="{65910288-1236-4940-A4CD-A72B29655118}">
      <dgm:prSet phldrT="[Texte]" custT="1"/>
      <dgm:spPr>
        <a:solidFill>
          <a:srgbClr val="00B1A5"/>
        </a:solidFill>
      </dgm:spPr>
      <dgm:t>
        <a:bodyPr/>
        <a:lstStyle/>
        <a:p>
          <a:r>
            <a:rPr lang="en-US" sz="1400" b="1" noProof="0" dirty="0" smtClean="0">
              <a:solidFill>
                <a:schemeClr val="bg1"/>
              </a:solidFill>
            </a:rPr>
            <a:t>Stop words anti-join</a:t>
          </a:r>
          <a:endParaRPr lang="en-US" sz="1400" b="1" noProof="0" dirty="0">
            <a:solidFill>
              <a:schemeClr val="bg1"/>
            </a:solidFill>
          </a:endParaRPr>
        </a:p>
      </dgm:t>
    </dgm:pt>
    <dgm:pt modelId="{1DF1A255-6844-49A4-9122-BB4B742F90A8}" type="parTrans" cxnId="{6DC1E03C-7E76-4F9A-88B4-C83C2B42395A}">
      <dgm:prSet/>
      <dgm:spPr/>
      <dgm:t>
        <a:bodyPr/>
        <a:lstStyle/>
        <a:p>
          <a:endParaRPr lang="fr-FR"/>
        </a:p>
      </dgm:t>
    </dgm:pt>
    <dgm:pt modelId="{D073C608-31C4-4AB3-82E6-93F2AD0D54EF}" type="sibTrans" cxnId="{6DC1E03C-7E76-4F9A-88B4-C83C2B42395A}">
      <dgm:prSet/>
      <dgm:spPr/>
      <dgm:t>
        <a:bodyPr/>
        <a:lstStyle/>
        <a:p>
          <a:endParaRPr lang="fr-FR"/>
        </a:p>
      </dgm:t>
    </dgm:pt>
    <dgm:pt modelId="{6D7A4CCE-110F-4A66-9165-44E4D4695544}">
      <dgm:prSet phldrT="[Texte]" custT="1"/>
      <dgm:spPr>
        <a:solidFill>
          <a:srgbClr val="00B1A5"/>
        </a:solidFill>
      </dgm:spPr>
      <dgm:t>
        <a:bodyPr/>
        <a:lstStyle/>
        <a:p>
          <a:r>
            <a:rPr lang="en-US" sz="1600" b="1" noProof="0" dirty="0" smtClean="0">
              <a:solidFill>
                <a:schemeClr val="bg1"/>
              </a:solidFill>
            </a:rPr>
            <a:t>Graph of </a:t>
          </a:r>
          <a:r>
            <a:rPr lang="en-US" sz="1600" b="1" noProof="0" dirty="0" err="1" smtClean="0">
              <a:solidFill>
                <a:schemeClr val="bg1"/>
              </a:solidFill>
            </a:rPr>
            <a:t>occurence</a:t>
          </a:r>
          <a:endParaRPr lang="en-US" sz="1600" b="1" noProof="0" dirty="0">
            <a:solidFill>
              <a:schemeClr val="bg1"/>
            </a:solidFill>
          </a:endParaRPr>
        </a:p>
      </dgm:t>
    </dgm:pt>
    <dgm:pt modelId="{CA836BED-2879-4B5B-A5DB-4B37A51D2527}" type="parTrans" cxnId="{EF61637A-540E-4C13-974E-0BAEC093D739}">
      <dgm:prSet/>
      <dgm:spPr/>
      <dgm:t>
        <a:bodyPr/>
        <a:lstStyle/>
        <a:p>
          <a:endParaRPr lang="fr-FR"/>
        </a:p>
      </dgm:t>
    </dgm:pt>
    <dgm:pt modelId="{32E2C2B0-0E8D-4205-9BD6-C3240563609A}" type="sibTrans" cxnId="{EF61637A-540E-4C13-974E-0BAEC093D739}">
      <dgm:prSet/>
      <dgm:spPr/>
      <dgm:t>
        <a:bodyPr/>
        <a:lstStyle/>
        <a:p>
          <a:endParaRPr lang="fr-FR"/>
        </a:p>
      </dgm:t>
    </dgm:pt>
    <dgm:pt modelId="{4F1673F7-B933-4ACA-BBB0-59C52E9779F5}">
      <dgm:prSet phldrT="[Texte]" custT="1"/>
      <dgm:spPr>
        <a:solidFill>
          <a:srgbClr val="00B1A5"/>
        </a:solidFill>
      </dgm:spPr>
      <dgm:t>
        <a:bodyPr/>
        <a:lstStyle/>
        <a:p>
          <a:r>
            <a:rPr lang="en-US" sz="1600" b="1" noProof="0" dirty="0" smtClean="0">
              <a:solidFill>
                <a:schemeClr val="bg1"/>
              </a:solidFill>
            </a:rPr>
            <a:t>Automate  extraction </a:t>
          </a:r>
          <a:r>
            <a:rPr lang="en-US" sz="1400" b="1" noProof="0" dirty="0" smtClean="0">
              <a:solidFill>
                <a:schemeClr val="bg1"/>
              </a:solidFill>
            </a:rPr>
            <a:t>jobs</a:t>
          </a:r>
          <a:endParaRPr lang="en-US" sz="800" b="1" noProof="0" dirty="0">
            <a:solidFill>
              <a:schemeClr val="bg1"/>
            </a:solidFill>
          </a:endParaRPr>
        </a:p>
      </dgm:t>
    </dgm:pt>
    <dgm:pt modelId="{C601AD45-A5DA-4620-BABF-2BA4204B7E56}" type="parTrans" cxnId="{F0BDC824-64B7-4D08-96E6-C48415F55C2F}">
      <dgm:prSet/>
      <dgm:spPr/>
      <dgm:t>
        <a:bodyPr/>
        <a:lstStyle/>
        <a:p>
          <a:endParaRPr lang="fr-FR"/>
        </a:p>
      </dgm:t>
    </dgm:pt>
    <dgm:pt modelId="{1E540A09-61EE-4BDD-A391-E3FAF8E4642B}" type="sibTrans" cxnId="{F0BDC824-64B7-4D08-96E6-C48415F55C2F}">
      <dgm:prSet/>
      <dgm:spPr/>
      <dgm:t>
        <a:bodyPr/>
        <a:lstStyle/>
        <a:p>
          <a:endParaRPr lang="fr-FR"/>
        </a:p>
      </dgm:t>
    </dgm:pt>
    <dgm:pt modelId="{F7B0D40B-A2A6-4D57-B5C7-59274D4C7BD6}">
      <dgm:prSet/>
      <dgm:spPr>
        <a:solidFill>
          <a:srgbClr val="00B1A5"/>
        </a:solidFill>
      </dgm:spPr>
      <dgm:t>
        <a:bodyPr/>
        <a:lstStyle/>
        <a:p>
          <a:r>
            <a:rPr lang="en-US" b="1" noProof="0" dirty="0" smtClean="0">
              <a:solidFill>
                <a:schemeClr val="bg1"/>
              </a:solidFill>
            </a:rPr>
            <a:t>Define rules</a:t>
          </a:r>
          <a:endParaRPr lang="en-US" b="1" noProof="0" dirty="0">
            <a:solidFill>
              <a:schemeClr val="bg1"/>
            </a:solidFill>
          </a:endParaRPr>
        </a:p>
      </dgm:t>
    </dgm:pt>
    <dgm:pt modelId="{6607E966-C767-45D7-841E-495A798FCC6D}" type="parTrans" cxnId="{EAF4D456-245F-4464-9935-5671CA68E76B}">
      <dgm:prSet/>
      <dgm:spPr/>
      <dgm:t>
        <a:bodyPr/>
        <a:lstStyle/>
        <a:p>
          <a:endParaRPr lang="fr-FR"/>
        </a:p>
      </dgm:t>
    </dgm:pt>
    <dgm:pt modelId="{5E38510A-5C24-4C0B-BE22-2D04AD8855DE}" type="sibTrans" cxnId="{EAF4D456-245F-4464-9935-5671CA68E76B}">
      <dgm:prSet/>
      <dgm:spPr/>
      <dgm:t>
        <a:bodyPr/>
        <a:lstStyle/>
        <a:p>
          <a:endParaRPr lang="fr-FR"/>
        </a:p>
      </dgm:t>
    </dgm:pt>
    <dgm:pt modelId="{0D8BDFCC-7BCF-4575-B9C0-735F6CDD0684}">
      <dgm:prSet/>
      <dgm:spPr>
        <a:solidFill>
          <a:srgbClr val="00B1A5"/>
        </a:solidFill>
      </dgm:spPr>
      <dgm:t>
        <a:bodyPr/>
        <a:lstStyle/>
        <a:p>
          <a:r>
            <a:rPr lang="en-US" b="1" noProof="0" dirty="0" smtClean="0">
              <a:solidFill>
                <a:schemeClr val="bg1"/>
              </a:solidFill>
            </a:rPr>
            <a:t>Invert weights </a:t>
          </a:r>
          <a:r>
            <a:rPr lang="en-US" b="1" noProof="0" dirty="0" err="1" smtClean="0">
              <a:solidFill>
                <a:schemeClr val="bg1"/>
              </a:solidFill>
            </a:rPr>
            <a:t>etc</a:t>
          </a:r>
          <a:r>
            <a:rPr lang="en-US" b="1" noProof="0" dirty="0" smtClean="0">
              <a:solidFill>
                <a:schemeClr val="bg1"/>
              </a:solidFill>
            </a:rPr>
            <a:t> …</a:t>
          </a:r>
          <a:endParaRPr lang="en-US" b="1" noProof="0" dirty="0">
            <a:solidFill>
              <a:schemeClr val="bg1"/>
            </a:solidFill>
          </a:endParaRPr>
        </a:p>
      </dgm:t>
    </dgm:pt>
    <dgm:pt modelId="{DDFF981A-F9C0-433B-97FA-7FDD871E049A}" type="parTrans" cxnId="{D342239F-ABC9-41D7-AC59-B9A4FF19ADCA}">
      <dgm:prSet/>
      <dgm:spPr/>
      <dgm:t>
        <a:bodyPr/>
        <a:lstStyle/>
        <a:p>
          <a:endParaRPr lang="fr-FR"/>
        </a:p>
      </dgm:t>
    </dgm:pt>
    <dgm:pt modelId="{A3CC3AC4-4B97-4396-84CC-F2E965B5CE96}" type="sibTrans" cxnId="{D342239F-ABC9-41D7-AC59-B9A4FF19ADCA}">
      <dgm:prSet/>
      <dgm:spPr/>
      <dgm:t>
        <a:bodyPr/>
        <a:lstStyle/>
        <a:p>
          <a:endParaRPr lang="fr-FR"/>
        </a:p>
      </dgm:t>
    </dgm:pt>
    <dgm:pt modelId="{73149ACC-F3B7-4528-BFE4-ADD221D319A6}" type="pres">
      <dgm:prSet presAssocID="{CF30DADF-240F-45BD-A786-D5F7381E9FFF}" presName="linearFlow" presStyleCnt="0">
        <dgm:presLayoutVars>
          <dgm:dir/>
          <dgm:animLvl val="lvl"/>
          <dgm:resizeHandles val="exact"/>
        </dgm:presLayoutVars>
      </dgm:prSet>
      <dgm:spPr/>
    </dgm:pt>
    <dgm:pt modelId="{F9474761-05DD-4A56-BC9F-73C97688EDFC}" type="pres">
      <dgm:prSet presAssocID="{30180889-3AE6-46E4-81A4-89FC563687E5}" presName="composite" presStyleCnt="0"/>
      <dgm:spPr/>
    </dgm:pt>
    <dgm:pt modelId="{0F4954F1-2B16-4D86-A5EE-3C28C709610E}" type="pres">
      <dgm:prSet presAssocID="{30180889-3AE6-46E4-81A4-89FC563687E5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104B3C36-F502-4369-B736-FDFAFD14A6E1}" type="pres">
      <dgm:prSet presAssocID="{30180889-3AE6-46E4-81A4-89FC563687E5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2440D16-4500-46E2-BBD4-56091CF1AE06}" type="pres">
      <dgm:prSet presAssocID="{77B52C21-8410-4011-9ECC-93C62AE7583E}" presName="sp" presStyleCnt="0"/>
      <dgm:spPr/>
    </dgm:pt>
    <dgm:pt modelId="{E3092662-D5D4-4660-919E-4BF6A075FD8C}" type="pres">
      <dgm:prSet presAssocID="{869FC685-10C4-47E4-AC16-7A47F7356E56}" presName="composite" presStyleCnt="0"/>
      <dgm:spPr/>
    </dgm:pt>
    <dgm:pt modelId="{D8C1CEF0-89E8-47CE-93EB-2990E4CB3417}" type="pres">
      <dgm:prSet presAssocID="{869FC685-10C4-47E4-AC16-7A47F7356E56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DFF39CE-9F94-47C8-888D-69D3F72003A3}" type="pres">
      <dgm:prSet presAssocID="{869FC685-10C4-47E4-AC16-7A47F7356E56}" presName="descendantText" presStyleLbl="alignAcc1" presStyleIdx="1" presStyleCnt="5" custScaleY="9086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893D503-921E-409E-9E0F-72FEF8538EAA}" type="pres">
      <dgm:prSet presAssocID="{450BC8E0-88C7-4B39-B5E8-9D7DB5F983D6}" presName="sp" presStyleCnt="0"/>
      <dgm:spPr/>
    </dgm:pt>
    <dgm:pt modelId="{761EE4C1-51BF-406E-82D7-894BD7B18600}" type="pres">
      <dgm:prSet presAssocID="{BD735E9A-79DB-438B-B974-3638811A193B}" presName="composite" presStyleCnt="0"/>
      <dgm:spPr/>
    </dgm:pt>
    <dgm:pt modelId="{22ED0658-8E59-46F2-A5FA-333DB1924F61}" type="pres">
      <dgm:prSet presAssocID="{BD735E9A-79DB-438B-B974-3638811A193B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20E55B8-5FC2-45AD-88B1-E9409377CC0A}" type="pres">
      <dgm:prSet presAssocID="{BD735E9A-79DB-438B-B974-3638811A193B}" presName="descendantText" presStyleLbl="alignAcc1" presStyleIdx="2" presStyleCnt="5" custScaleY="19947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8CE5B52-CAAB-4AAA-A8EC-2D1F234E0A07}" type="pres">
      <dgm:prSet presAssocID="{5ACBC80A-1877-4A05-8989-51BA29A9BF61}" presName="sp" presStyleCnt="0"/>
      <dgm:spPr/>
    </dgm:pt>
    <dgm:pt modelId="{C598B8E9-566C-4078-98A3-BC6AFC7878B9}" type="pres">
      <dgm:prSet presAssocID="{10FC20FB-362E-41F1-BF4E-A2789579E2B5}" presName="composite" presStyleCnt="0"/>
      <dgm:spPr/>
    </dgm:pt>
    <dgm:pt modelId="{9D6965FA-5106-4229-8B0D-D0E13E63F1B5}" type="pres">
      <dgm:prSet presAssocID="{10FC20FB-362E-41F1-BF4E-A2789579E2B5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38D3F4B-3E4E-4A91-9C99-8DF0CAFD706F}" type="pres">
      <dgm:prSet presAssocID="{10FC20FB-362E-41F1-BF4E-A2789579E2B5}" presName="descendantText" presStyleLbl="alignAcc1" presStyleIdx="3" presStyleCnt="5" custScaleY="125208" custLinFactNeighborX="0" custLinFactNeighborY="2577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54B7CF2-7EB3-44A6-AF50-B90AA63B40FE}" type="pres">
      <dgm:prSet presAssocID="{95498BB7-2047-46D2-98A4-5129D5D35CB1}" presName="sp" presStyleCnt="0"/>
      <dgm:spPr/>
    </dgm:pt>
    <dgm:pt modelId="{624DC8B6-7D28-4A77-84FD-697E1FB56CF9}" type="pres">
      <dgm:prSet presAssocID="{8E5F33FF-B81E-4CCC-AE51-5DC5A8CC2EAD}" presName="composite" presStyleCnt="0"/>
      <dgm:spPr/>
    </dgm:pt>
    <dgm:pt modelId="{C80FAA4B-CDD2-4096-9C4F-D66DFCD38A4A}" type="pres">
      <dgm:prSet presAssocID="{8E5F33FF-B81E-4CCC-AE51-5DC5A8CC2EAD}" presName="parentText" presStyleLbl="alignNode1" presStyleIdx="4" presStyleCnt="5" custLinFactNeighborY="16202">
        <dgm:presLayoutVars>
          <dgm:chMax val="1"/>
          <dgm:bulletEnabled val="1"/>
        </dgm:presLayoutVars>
      </dgm:prSet>
      <dgm:spPr/>
    </dgm:pt>
    <dgm:pt modelId="{E4C94357-7C67-4D82-BBE4-D59B378560D0}" type="pres">
      <dgm:prSet presAssocID="{8E5F33FF-B81E-4CCC-AE51-5DC5A8CC2EAD}" presName="descendantText" presStyleLbl="alignAcc1" presStyleIdx="4" presStyleCnt="5" custLinFactNeighborX="0" custLinFactNeighborY="2025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68ACC12-4399-419E-87CC-E477E79469C7}" type="presOf" srcId="{7C34073A-9010-404B-9F30-252C5C60412C}" destId="{104B3C36-F502-4369-B736-FDFAFD14A6E1}" srcOrd="0" destOrd="0" presId="urn:microsoft.com/office/officeart/2005/8/layout/chevron2"/>
    <dgm:cxn modelId="{0F1E6740-3236-48EC-B0C3-433260B38816}" srcId="{CF30DADF-240F-45BD-A786-D5F7381E9FFF}" destId="{8E5F33FF-B81E-4CCC-AE51-5DC5A8CC2EAD}" srcOrd="4" destOrd="0" parTransId="{31DDA721-21CC-4DAA-B8CE-43C89383F3DB}" sibTransId="{9D66C5B6-0ABE-4A5D-81E5-92036B448A40}"/>
    <dgm:cxn modelId="{3C55388C-2A48-4493-990F-586ABB7A51F9}" type="presOf" srcId="{CEB680AA-7183-41B9-A703-93BF211174AA}" destId="{420E55B8-5FC2-45AD-88B1-E9409377CC0A}" srcOrd="0" destOrd="2" presId="urn:microsoft.com/office/officeart/2005/8/layout/chevron2"/>
    <dgm:cxn modelId="{6D052D37-7421-4F9F-B38A-05E7E29D7064}" type="presOf" srcId="{55A1E7AF-C842-4910-B7BC-5C24624455E2}" destId="{420E55B8-5FC2-45AD-88B1-E9409377CC0A}" srcOrd="0" destOrd="4" presId="urn:microsoft.com/office/officeart/2005/8/layout/chevron2"/>
    <dgm:cxn modelId="{0DD66C27-0B7C-4DDB-A4AD-38A41FE70E05}" srcId="{BD735E9A-79DB-438B-B974-3638811A193B}" destId="{39C6DBFC-AC14-4719-8A32-622377121B84}" srcOrd="0" destOrd="0" parTransId="{379148E0-A3CD-42AD-8C66-1EBF16249553}" sibTransId="{6910266B-4F1B-47BF-9DE2-19EF6142C08F}"/>
    <dgm:cxn modelId="{4F60B0F5-F22F-424B-BA24-700DA0D09791}" srcId="{BD735E9A-79DB-438B-B974-3638811A193B}" destId="{44DB7F7D-A77C-4C8F-A136-079432A7194B}" srcOrd="1" destOrd="0" parTransId="{F6840795-C987-41BF-AC35-5A4E8FAB8BDE}" sibTransId="{E1076875-47FA-41FD-9727-1B62F0D6225C}"/>
    <dgm:cxn modelId="{4CA6A920-650B-4373-A8BA-5A27954FFBBB}" srcId="{10FC20FB-362E-41F1-BF4E-A2789579E2B5}" destId="{8277FB7E-6726-4778-B023-08EAF3AE127E}" srcOrd="2" destOrd="0" parTransId="{BEB95BCA-A719-4D8A-8B40-C8BDC6904A41}" sibTransId="{810EA506-CA93-4C03-892C-CB69F0977323}"/>
    <dgm:cxn modelId="{CBE0D568-B9B1-49AB-B6A9-629E06677F03}" srcId="{30180889-3AE6-46E4-81A4-89FC563687E5}" destId="{F0EEDC5F-5368-4328-8767-BF4C4A91AEEA}" srcOrd="1" destOrd="0" parTransId="{25258A3F-24E1-4D43-9FD5-704DAFFEF736}" sibTransId="{9AACE07E-28CE-4238-846A-715B5B080EAA}"/>
    <dgm:cxn modelId="{406B59F9-1B00-409B-A247-B626B7026BAF}" type="presOf" srcId="{8277FB7E-6726-4778-B023-08EAF3AE127E}" destId="{D38D3F4B-3E4E-4A91-9C99-8DF0CAFD706F}" srcOrd="0" destOrd="2" presId="urn:microsoft.com/office/officeart/2005/8/layout/chevron2"/>
    <dgm:cxn modelId="{3FC43A40-3224-470A-961F-F6A6E64F0AC9}" type="presOf" srcId="{869FC685-10C4-47E4-AC16-7A47F7356E56}" destId="{D8C1CEF0-89E8-47CE-93EB-2990E4CB3417}" srcOrd="0" destOrd="0" presId="urn:microsoft.com/office/officeart/2005/8/layout/chevron2"/>
    <dgm:cxn modelId="{378D0D2C-0510-4612-885B-95BAB16FDBAD}" type="presOf" srcId="{C97D14C6-C6C6-4111-A16A-B942A9DA39B8}" destId="{D38D3F4B-3E4E-4A91-9C99-8DF0CAFD706F}" srcOrd="0" destOrd="0" presId="urn:microsoft.com/office/officeart/2005/8/layout/chevron2"/>
    <dgm:cxn modelId="{F5042614-F46F-4518-99E5-49C3972F337D}" type="presOf" srcId="{0D8BDFCC-7BCF-4575-B9C0-735F6CDD0684}" destId="{E4C94357-7C67-4D82-BBE4-D59B378560D0}" srcOrd="0" destOrd="1" presId="urn:microsoft.com/office/officeart/2005/8/layout/chevron2"/>
    <dgm:cxn modelId="{EF61637A-540E-4C13-974E-0BAEC093D739}" srcId="{869FC685-10C4-47E4-AC16-7A47F7356E56}" destId="{6D7A4CCE-110F-4A66-9165-44E4D4695544}" srcOrd="2" destOrd="0" parTransId="{CA836BED-2879-4B5B-A5DB-4B37A51D2527}" sibTransId="{32E2C2B0-0E8D-4205-9BD6-C3240563609A}"/>
    <dgm:cxn modelId="{6DC1E03C-7E76-4F9A-88B4-C83C2B42395A}" srcId="{BD735E9A-79DB-438B-B974-3638811A193B}" destId="{65910288-1236-4940-A4CD-A72B29655118}" srcOrd="5" destOrd="0" parTransId="{1DF1A255-6844-49A4-9122-BB4B742F90A8}" sibTransId="{D073C608-31C4-4AB3-82E6-93F2AD0D54EF}"/>
    <dgm:cxn modelId="{D1D3FC29-9685-4DB1-873E-9A2B46A09FA0}" srcId="{BD735E9A-79DB-438B-B974-3638811A193B}" destId="{E9EDB8F0-CA00-4522-A703-E9F5DAA87691}" srcOrd="3" destOrd="0" parTransId="{90275B3A-A407-41CF-BCA8-DE5B5415FCDC}" sibTransId="{161FCABD-173C-4819-9F33-8505B53D2754}"/>
    <dgm:cxn modelId="{EAFD17F5-A513-4C39-B47B-E8EA26A4DA36}" type="presOf" srcId="{30180889-3AE6-46E4-81A4-89FC563687E5}" destId="{0F4954F1-2B16-4D86-A5EE-3C28C709610E}" srcOrd="0" destOrd="0" presId="urn:microsoft.com/office/officeart/2005/8/layout/chevron2"/>
    <dgm:cxn modelId="{30A4BE86-9EC2-49FF-8A31-CDA429A9FFDF}" srcId="{BD735E9A-79DB-438B-B974-3638811A193B}" destId="{CEB680AA-7183-41B9-A703-93BF211174AA}" srcOrd="2" destOrd="0" parTransId="{C419BDA7-0C84-43A0-A612-916765AB0A4A}" sibTransId="{3AEE48C8-4008-46BF-AD55-839AEA5CA1F0}"/>
    <dgm:cxn modelId="{F0BE0AAF-A5EB-4A30-86BB-7F3C41DAD552}" type="presOf" srcId="{E9EDB8F0-CA00-4522-A703-E9F5DAA87691}" destId="{420E55B8-5FC2-45AD-88B1-E9409377CC0A}" srcOrd="0" destOrd="3" presId="urn:microsoft.com/office/officeart/2005/8/layout/chevron2"/>
    <dgm:cxn modelId="{AC1C350A-3574-4ED4-9F66-EEEDDB6DC825}" srcId="{10FC20FB-362E-41F1-BF4E-A2789579E2B5}" destId="{AA70CBCA-D91A-40DA-8F12-BA12E7A3E37A}" srcOrd="1" destOrd="0" parTransId="{7E4A33A6-0452-454F-82A1-0DCB2BECBBAA}" sibTransId="{ADBE5A4D-59A5-481D-8B6F-5D7B99ADF299}"/>
    <dgm:cxn modelId="{9A505AC3-9ACF-4C3C-921F-8B7720F0405B}" srcId="{869FC685-10C4-47E4-AC16-7A47F7356E56}" destId="{3B9E97D6-0533-45B9-999D-7F19F2D03267}" srcOrd="0" destOrd="0" parTransId="{3404A2BB-4B06-49BF-867E-97423347B354}" sibTransId="{5C9B8788-B0D1-4124-B735-D33FDC9D2C3C}"/>
    <dgm:cxn modelId="{F0A6D108-6202-4F89-A313-D81743207C12}" type="presOf" srcId="{AA70CBCA-D91A-40DA-8F12-BA12E7A3E37A}" destId="{D38D3F4B-3E4E-4A91-9C99-8DF0CAFD706F}" srcOrd="0" destOrd="1" presId="urn:microsoft.com/office/officeart/2005/8/layout/chevron2"/>
    <dgm:cxn modelId="{A13A1E38-EAA3-49F2-BB76-77E24261EAB1}" srcId="{CF30DADF-240F-45BD-A786-D5F7381E9FFF}" destId="{BD735E9A-79DB-438B-B974-3638811A193B}" srcOrd="2" destOrd="0" parTransId="{7CA4C867-226F-42DF-BBBC-77A478E35492}" sibTransId="{5ACBC80A-1877-4A05-8989-51BA29A9BF61}"/>
    <dgm:cxn modelId="{85B11107-7169-463B-9ED5-9751690D1CE2}" type="presOf" srcId="{6D7A4CCE-110F-4A66-9165-44E4D4695544}" destId="{CDFF39CE-9F94-47C8-888D-69D3F72003A3}" srcOrd="0" destOrd="2" presId="urn:microsoft.com/office/officeart/2005/8/layout/chevron2"/>
    <dgm:cxn modelId="{C6C29E53-2F78-4666-A144-361034F9B324}" srcId="{10FC20FB-362E-41F1-BF4E-A2789579E2B5}" destId="{C97D14C6-C6C6-4111-A16A-B942A9DA39B8}" srcOrd="0" destOrd="0" parTransId="{F824C610-10D6-4539-AEE6-8A3AFE551579}" sibTransId="{34205D00-4B5C-410A-8C29-4F9C31C44535}"/>
    <dgm:cxn modelId="{53C5C52F-C6D6-4C52-B433-6FD2EDB0001F}" srcId="{CF30DADF-240F-45BD-A786-D5F7381E9FFF}" destId="{30180889-3AE6-46E4-81A4-89FC563687E5}" srcOrd="0" destOrd="0" parTransId="{7ACB4915-2593-40AD-A2FB-02FEA898BC4D}" sibTransId="{77B52C21-8410-4011-9ECC-93C62AE7583E}"/>
    <dgm:cxn modelId="{D55DDCBC-7249-4183-889A-1F19D88D5E07}" type="presOf" srcId="{F0EEDC5F-5368-4328-8767-BF4C4A91AEEA}" destId="{104B3C36-F502-4369-B736-FDFAFD14A6E1}" srcOrd="0" destOrd="1" presId="urn:microsoft.com/office/officeart/2005/8/layout/chevron2"/>
    <dgm:cxn modelId="{547F0FC3-D17A-4109-874A-6DA9FD697271}" srcId="{30180889-3AE6-46E4-81A4-89FC563687E5}" destId="{7C34073A-9010-404B-9F30-252C5C60412C}" srcOrd="0" destOrd="0" parTransId="{1D483F63-2806-432A-B773-2933816316C9}" sibTransId="{BB607E2B-9F6A-4390-B7E0-9122ECE2D70E}"/>
    <dgm:cxn modelId="{144F4F58-899B-4995-BE69-B0D9EBB83058}" srcId="{869FC685-10C4-47E4-AC16-7A47F7356E56}" destId="{D656008E-663B-40F2-904A-1FDCED38626A}" srcOrd="1" destOrd="0" parTransId="{E9CF546D-E06C-41A0-B1A7-1327B1E67CBC}" sibTransId="{C4AFDA99-6471-460B-B3D9-786197B6240C}"/>
    <dgm:cxn modelId="{97BB7F16-4ADE-4B9C-AB70-CAB6FBD8961F}" type="presOf" srcId="{3B9E97D6-0533-45B9-999D-7F19F2D03267}" destId="{CDFF39CE-9F94-47C8-888D-69D3F72003A3}" srcOrd="0" destOrd="0" presId="urn:microsoft.com/office/officeart/2005/8/layout/chevron2"/>
    <dgm:cxn modelId="{EAF4D456-245F-4464-9935-5671CA68E76B}" srcId="{8E5F33FF-B81E-4CCC-AE51-5DC5A8CC2EAD}" destId="{F7B0D40B-A2A6-4D57-B5C7-59274D4C7BD6}" srcOrd="0" destOrd="0" parTransId="{6607E966-C767-45D7-841E-495A798FCC6D}" sibTransId="{5E38510A-5C24-4C0B-BE22-2D04AD8855DE}"/>
    <dgm:cxn modelId="{6D839978-9BF7-4E5F-AB6D-A9C4F36FE505}" type="presOf" srcId="{39C6DBFC-AC14-4719-8A32-622377121B84}" destId="{420E55B8-5FC2-45AD-88B1-E9409377CC0A}" srcOrd="0" destOrd="0" presId="urn:microsoft.com/office/officeart/2005/8/layout/chevron2"/>
    <dgm:cxn modelId="{AECC0D59-BA56-467C-A055-370523150C93}" type="presOf" srcId="{8E5F33FF-B81E-4CCC-AE51-5DC5A8CC2EAD}" destId="{C80FAA4B-CDD2-4096-9C4F-D66DFCD38A4A}" srcOrd="0" destOrd="0" presId="urn:microsoft.com/office/officeart/2005/8/layout/chevron2"/>
    <dgm:cxn modelId="{D342239F-ABC9-41D7-AC59-B9A4FF19ADCA}" srcId="{8E5F33FF-B81E-4CCC-AE51-5DC5A8CC2EAD}" destId="{0D8BDFCC-7BCF-4575-B9C0-735F6CDD0684}" srcOrd="1" destOrd="0" parTransId="{DDFF981A-F9C0-433B-97FA-7FDD871E049A}" sibTransId="{A3CC3AC4-4B97-4396-84CC-F2E965B5CE96}"/>
    <dgm:cxn modelId="{138B113B-E38B-4D87-A9C1-B76883938C54}" type="presOf" srcId="{65910288-1236-4940-A4CD-A72B29655118}" destId="{420E55B8-5FC2-45AD-88B1-E9409377CC0A}" srcOrd="0" destOrd="5" presId="urn:microsoft.com/office/officeart/2005/8/layout/chevron2"/>
    <dgm:cxn modelId="{F3F171B4-9487-425E-BBF0-034525321138}" type="presOf" srcId="{44DB7F7D-A77C-4C8F-A136-079432A7194B}" destId="{420E55B8-5FC2-45AD-88B1-E9409377CC0A}" srcOrd="0" destOrd="1" presId="urn:microsoft.com/office/officeart/2005/8/layout/chevron2"/>
    <dgm:cxn modelId="{446F5A44-4E0F-47AA-8399-7FE303A900E5}" type="presOf" srcId="{D656008E-663B-40F2-904A-1FDCED38626A}" destId="{CDFF39CE-9F94-47C8-888D-69D3F72003A3}" srcOrd="0" destOrd="1" presId="urn:microsoft.com/office/officeart/2005/8/layout/chevron2"/>
    <dgm:cxn modelId="{F0BDC824-64B7-4D08-96E6-C48415F55C2F}" srcId="{30180889-3AE6-46E4-81A4-89FC563687E5}" destId="{4F1673F7-B933-4ACA-BBB0-59C52E9779F5}" srcOrd="2" destOrd="0" parTransId="{C601AD45-A5DA-4620-BABF-2BA4204B7E56}" sibTransId="{1E540A09-61EE-4BDD-A391-E3FAF8E4642B}"/>
    <dgm:cxn modelId="{B829E3BA-3BF4-46DC-A3A5-BD638D4B49CA}" type="presOf" srcId="{10FC20FB-362E-41F1-BF4E-A2789579E2B5}" destId="{9D6965FA-5106-4229-8B0D-D0E13E63F1B5}" srcOrd="0" destOrd="0" presId="urn:microsoft.com/office/officeart/2005/8/layout/chevron2"/>
    <dgm:cxn modelId="{1EDAFB74-2CDB-4361-8659-9F3B6770A2C4}" type="presOf" srcId="{F7B0D40B-A2A6-4D57-B5C7-59274D4C7BD6}" destId="{E4C94357-7C67-4D82-BBE4-D59B378560D0}" srcOrd="0" destOrd="0" presId="urn:microsoft.com/office/officeart/2005/8/layout/chevron2"/>
    <dgm:cxn modelId="{54F18743-5636-4A15-AC63-25461B4C4C4A}" srcId="{BD735E9A-79DB-438B-B974-3638811A193B}" destId="{55A1E7AF-C842-4910-B7BC-5C24624455E2}" srcOrd="4" destOrd="0" parTransId="{5D4966A8-4EB0-4A57-B292-EC8C632250D6}" sibTransId="{82F76796-99FE-4729-A630-36FA52E13422}"/>
    <dgm:cxn modelId="{D4EACF16-5485-4646-80BF-4F8D347A376D}" type="presOf" srcId="{CF30DADF-240F-45BD-A786-D5F7381E9FFF}" destId="{73149ACC-F3B7-4528-BFE4-ADD221D319A6}" srcOrd="0" destOrd="0" presId="urn:microsoft.com/office/officeart/2005/8/layout/chevron2"/>
    <dgm:cxn modelId="{3F778EF4-7D9D-43A0-AE6F-0A3C447FFE3D}" srcId="{CF30DADF-240F-45BD-A786-D5F7381E9FFF}" destId="{10FC20FB-362E-41F1-BF4E-A2789579E2B5}" srcOrd="3" destOrd="0" parTransId="{C0170957-4068-43CD-A95E-DF03A90420D4}" sibTransId="{95498BB7-2047-46D2-98A4-5129D5D35CB1}"/>
    <dgm:cxn modelId="{41CFDC7F-DA17-45AA-8DFC-3E5B435A3646}" srcId="{CF30DADF-240F-45BD-A786-D5F7381E9FFF}" destId="{869FC685-10C4-47E4-AC16-7A47F7356E56}" srcOrd="1" destOrd="0" parTransId="{5B97A47C-7EB0-452C-9C47-DC20E01687B6}" sibTransId="{450BC8E0-88C7-4B39-B5E8-9D7DB5F983D6}"/>
    <dgm:cxn modelId="{28FE9576-76CF-4219-B88F-116A002728EE}" type="presOf" srcId="{4F1673F7-B933-4ACA-BBB0-59C52E9779F5}" destId="{104B3C36-F502-4369-B736-FDFAFD14A6E1}" srcOrd="0" destOrd="2" presId="urn:microsoft.com/office/officeart/2005/8/layout/chevron2"/>
    <dgm:cxn modelId="{70922F6B-2E7C-49DC-8B2A-35E1626977DA}" type="presOf" srcId="{BD735E9A-79DB-438B-B974-3638811A193B}" destId="{22ED0658-8E59-46F2-A5FA-333DB1924F61}" srcOrd="0" destOrd="0" presId="urn:microsoft.com/office/officeart/2005/8/layout/chevron2"/>
    <dgm:cxn modelId="{94F55EEF-74DA-4358-A66F-2F0AFA9BDD0B}" type="presParOf" srcId="{73149ACC-F3B7-4528-BFE4-ADD221D319A6}" destId="{F9474761-05DD-4A56-BC9F-73C97688EDFC}" srcOrd="0" destOrd="0" presId="urn:microsoft.com/office/officeart/2005/8/layout/chevron2"/>
    <dgm:cxn modelId="{6F1E5429-6A00-4194-8DEE-4B05BC936540}" type="presParOf" srcId="{F9474761-05DD-4A56-BC9F-73C97688EDFC}" destId="{0F4954F1-2B16-4D86-A5EE-3C28C709610E}" srcOrd="0" destOrd="0" presId="urn:microsoft.com/office/officeart/2005/8/layout/chevron2"/>
    <dgm:cxn modelId="{9260C879-F549-41ED-806B-7793F47A3F5C}" type="presParOf" srcId="{F9474761-05DD-4A56-BC9F-73C97688EDFC}" destId="{104B3C36-F502-4369-B736-FDFAFD14A6E1}" srcOrd="1" destOrd="0" presId="urn:microsoft.com/office/officeart/2005/8/layout/chevron2"/>
    <dgm:cxn modelId="{118C28EA-6176-45E9-B047-423B5AC4C280}" type="presParOf" srcId="{73149ACC-F3B7-4528-BFE4-ADD221D319A6}" destId="{52440D16-4500-46E2-BBD4-56091CF1AE06}" srcOrd="1" destOrd="0" presId="urn:microsoft.com/office/officeart/2005/8/layout/chevron2"/>
    <dgm:cxn modelId="{7B786DCE-F267-4B76-BA82-6399928D3CAC}" type="presParOf" srcId="{73149ACC-F3B7-4528-BFE4-ADD221D319A6}" destId="{E3092662-D5D4-4660-919E-4BF6A075FD8C}" srcOrd="2" destOrd="0" presId="urn:microsoft.com/office/officeart/2005/8/layout/chevron2"/>
    <dgm:cxn modelId="{6DD2CEFB-C077-465D-A727-E9C5E26CBB14}" type="presParOf" srcId="{E3092662-D5D4-4660-919E-4BF6A075FD8C}" destId="{D8C1CEF0-89E8-47CE-93EB-2990E4CB3417}" srcOrd="0" destOrd="0" presId="urn:microsoft.com/office/officeart/2005/8/layout/chevron2"/>
    <dgm:cxn modelId="{E56F1F69-E737-4AC5-A289-11D45543988C}" type="presParOf" srcId="{E3092662-D5D4-4660-919E-4BF6A075FD8C}" destId="{CDFF39CE-9F94-47C8-888D-69D3F72003A3}" srcOrd="1" destOrd="0" presId="urn:microsoft.com/office/officeart/2005/8/layout/chevron2"/>
    <dgm:cxn modelId="{C76E96A2-0ADB-47E1-9764-A96ADBD8BE16}" type="presParOf" srcId="{73149ACC-F3B7-4528-BFE4-ADD221D319A6}" destId="{9893D503-921E-409E-9E0F-72FEF8538EAA}" srcOrd="3" destOrd="0" presId="urn:microsoft.com/office/officeart/2005/8/layout/chevron2"/>
    <dgm:cxn modelId="{DCE6DABC-E962-4783-AAE3-CFB9641316E5}" type="presParOf" srcId="{73149ACC-F3B7-4528-BFE4-ADD221D319A6}" destId="{761EE4C1-51BF-406E-82D7-894BD7B18600}" srcOrd="4" destOrd="0" presId="urn:microsoft.com/office/officeart/2005/8/layout/chevron2"/>
    <dgm:cxn modelId="{D56D1BDB-767A-42F0-B316-D394E8DA2877}" type="presParOf" srcId="{761EE4C1-51BF-406E-82D7-894BD7B18600}" destId="{22ED0658-8E59-46F2-A5FA-333DB1924F61}" srcOrd="0" destOrd="0" presId="urn:microsoft.com/office/officeart/2005/8/layout/chevron2"/>
    <dgm:cxn modelId="{B6FC304B-7DC7-4F81-A555-F3A88CC83A94}" type="presParOf" srcId="{761EE4C1-51BF-406E-82D7-894BD7B18600}" destId="{420E55B8-5FC2-45AD-88B1-E9409377CC0A}" srcOrd="1" destOrd="0" presId="urn:microsoft.com/office/officeart/2005/8/layout/chevron2"/>
    <dgm:cxn modelId="{C659ADFE-2AE8-4ACD-A602-21C15FFAAEB2}" type="presParOf" srcId="{73149ACC-F3B7-4528-BFE4-ADD221D319A6}" destId="{D8CE5B52-CAAB-4AAA-A8EC-2D1F234E0A07}" srcOrd="5" destOrd="0" presId="urn:microsoft.com/office/officeart/2005/8/layout/chevron2"/>
    <dgm:cxn modelId="{793D30F5-7B12-4843-B8A1-03A42DFC500B}" type="presParOf" srcId="{73149ACC-F3B7-4528-BFE4-ADD221D319A6}" destId="{C598B8E9-566C-4078-98A3-BC6AFC7878B9}" srcOrd="6" destOrd="0" presId="urn:microsoft.com/office/officeart/2005/8/layout/chevron2"/>
    <dgm:cxn modelId="{589DB322-BB44-4980-8C33-BCEBF3BD7E12}" type="presParOf" srcId="{C598B8E9-566C-4078-98A3-BC6AFC7878B9}" destId="{9D6965FA-5106-4229-8B0D-D0E13E63F1B5}" srcOrd="0" destOrd="0" presId="urn:microsoft.com/office/officeart/2005/8/layout/chevron2"/>
    <dgm:cxn modelId="{D0F54865-5879-4F88-92C1-A86E2523733D}" type="presParOf" srcId="{C598B8E9-566C-4078-98A3-BC6AFC7878B9}" destId="{D38D3F4B-3E4E-4A91-9C99-8DF0CAFD706F}" srcOrd="1" destOrd="0" presId="urn:microsoft.com/office/officeart/2005/8/layout/chevron2"/>
    <dgm:cxn modelId="{D43814A8-6F97-42AA-B791-B41C31A4E3E3}" type="presParOf" srcId="{73149ACC-F3B7-4528-BFE4-ADD221D319A6}" destId="{754B7CF2-7EB3-44A6-AF50-B90AA63B40FE}" srcOrd="7" destOrd="0" presId="urn:microsoft.com/office/officeart/2005/8/layout/chevron2"/>
    <dgm:cxn modelId="{118A1A19-6A52-4DE7-A936-19869BD8D53A}" type="presParOf" srcId="{73149ACC-F3B7-4528-BFE4-ADD221D319A6}" destId="{624DC8B6-7D28-4A77-84FD-697E1FB56CF9}" srcOrd="8" destOrd="0" presId="urn:microsoft.com/office/officeart/2005/8/layout/chevron2"/>
    <dgm:cxn modelId="{8D1C47A7-2925-4044-AB85-47EB03A1DEA7}" type="presParOf" srcId="{624DC8B6-7D28-4A77-84FD-697E1FB56CF9}" destId="{C80FAA4B-CDD2-4096-9C4F-D66DFCD38A4A}" srcOrd="0" destOrd="0" presId="urn:microsoft.com/office/officeart/2005/8/layout/chevron2"/>
    <dgm:cxn modelId="{BE5DC32E-DB23-40B9-8C75-26064C111E6E}" type="presParOf" srcId="{624DC8B6-7D28-4A77-84FD-697E1FB56CF9}" destId="{E4C94357-7C67-4D82-BBE4-D59B378560D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4954F1-2B16-4D86-A5EE-3C28C709610E}">
      <dsp:nvSpPr>
        <dsp:cNvPr id="0" name=""/>
        <dsp:cNvSpPr/>
      </dsp:nvSpPr>
      <dsp:spPr>
        <a:xfrm rot="5400000">
          <a:off x="-163753" y="236129"/>
          <a:ext cx="1091687" cy="764181"/>
        </a:xfrm>
        <a:prstGeom prst="chevron">
          <a:avLst/>
        </a:prstGeom>
        <a:solidFill>
          <a:srgbClr val="122E39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noProof="0" dirty="0" smtClean="0"/>
            <a:t>Collect</a:t>
          </a:r>
          <a:endParaRPr lang="en-US" sz="1200" b="1" kern="1200" noProof="0" dirty="0"/>
        </a:p>
      </dsp:txBody>
      <dsp:txXfrm rot="-5400000">
        <a:off x="1" y="454467"/>
        <a:ext cx="764181" cy="327506"/>
      </dsp:txXfrm>
    </dsp:sp>
    <dsp:sp modelId="{104B3C36-F502-4369-B736-FDFAFD14A6E1}">
      <dsp:nvSpPr>
        <dsp:cNvPr id="0" name=""/>
        <dsp:cNvSpPr/>
      </dsp:nvSpPr>
      <dsp:spPr>
        <a:xfrm rot="5400000">
          <a:off x="3938085" y="-3101528"/>
          <a:ext cx="709596" cy="7057405"/>
        </a:xfrm>
        <a:prstGeom prst="round2SameRect">
          <a:avLst/>
        </a:prstGeom>
        <a:solidFill>
          <a:srgbClr val="00B1A5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noProof="0" dirty="0" smtClean="0">
              <a:solidFill>
                <a:schemeClr val="bg1"/>
              </a:solidFill>
            </a:rPr>
            <a:t>Scrap web</a:t>
          </a:r>
          <a:endParaRPr lang="en-US" sz="1600" b="1" kern="1200" noProof="0" dirty="0">
            <a:solidFill>
              <a:schemeClr val="bg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noProof="0" dirty="0" smtClean="0">
              <a:solidFill>
                <a:schemeClr val="bg1"/>
              </a:solidFill>
            </a:rPr>
            <a:t>Standardize and save</a:t>
          </a:r>
          <a:endParaRPr lang="en-US" sz="1600" b="1" kern="1200" noProof="0" dirty="0">
            <a:solidFill>
              <a:schemeClr val="bg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noProof="0" dirty="0" smtClean="0">
              <a:solidFill>
                <a:schemeClr val="bg1"/>
              </a:solidFill>
            </a:rPr>
            <a:t>Automate  extraction </a:t>
          </a:r>
          <a:r>
            <a:rPr lang="en-US" sz="1400" b="1" kern="1200" noProof="0" dirty="0" smtClean="0">
              <a:solidFill>
                <a:schemeClr val="bg1"/>
              </a:solidFill>
            </a:rPr>
            <a:t>jobs</a:t>
          </a:r>
          <a:endParaRPr lang="en-US" sz="800" b="1" kern="1200" noProof="0" dirty="0">
            <a:solidFill>
              <a:schemeClr val="bg1"/>
            </a:solidFill>
          </a:endParaRPr>
        </a:p>
      </dsp:txBody>
      <dsp:txXfrm rot="-5400000">
        <a:off x="764181" y="107016"/>
        <a:ext cx="7022765" cy="640316"/>
      </dsp:txXfrm>
    </dsp:sp>
    <dsp:sp modelId="{D8C1CEF0-89E8-47CE-93EB-2990E4CB3417}">
      <dsp:nvSpPr>
        <dsp:cNvPr id="0" name=""/>
        <dsp:cNvSpPr/>
      </dsp:nvSpPr>
      <dsp:spPr>
        <a:xfrm rot="5400000">
          <a:off x="-163753" y="1223946"/>
          <a:ext cx="1091687" cy="764181"/>
        </a:xfrm>
        <a:prstGeom prst="chevron">
          <a:avLst/>
        </a:prstGeom>
        <a:solidFill>
          <a:srgbClr val="122E39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noProof="0" dirty="0" smtClean="0"/>
            <a:t>EDA</a:t>
          </a:r>
          <a:endParaRPr lang="en-US" sz="1200" b="1" kern="1200" noProof="0" dirty="0"/>
        </a:p>
      </dsp:txBody>
      <dsp:txXfrm rot="-5400000">
        <a:off x="1" y="1442284"/>
        <a:ext cx="764181" cy="327506"/>
      </dsp:txXfrm>
    </dsp:sp>
    <dsp:sp modelId="{CDFF39CE-9F94-47C8-888D-69D3F72003A3}">
      <dsp:nvSpPr>
        <dsp:cNvPr id="0" name=""/>
        <dsp:cNvSpPr/>
      </dsp:nvSpPr>
      <dsp:spPr>
        <a:xfrm rot="5400000">
          <a:off x="3970514" y="-2113710"/>
          <a:ext cx="644739" cy="7057405"/>
        </a:xfrm>
        <a:prstGeom prst="round2SameRect">
          <a:avLst/>
        </a:prstGeom>
        <a:solidFill>
          <a:srgbClr val="00B1A5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noProof="0" dirty="0" smtClean="0">
              <a:solidFill>
                <a:schemeClr val="bg1"/>
              </a:solidFill>
            </a:rPr>
            <a:t>Check </a:t>
          </a:r>
          <a:r>
            <a:rPr lang="en-US" sz="1600" b="1" kern="1200" noProof="0" dirty="0" err="1" smtClean="0">
              <a:solidFill>
                <a:schemeClr val="bg1"/>
              </a:solidFill>
            </a:rPr>
            <a:t>Zipf’s</a:t>
          </a:r>
          <a:r>
            <a:rPr lang="en-US" sz="1600" b="1" kern="1200" noProof="0" dirty="0" smtClean="0">
              <a:solidFill>
                <a:schemeClr val="bg1"/>
              </a:solidFill>
            </a:rPr>
            <a:t> rule</a:t>
          </a:r>
          <a:endParaRPr lang="en-US" sz="1600" b="1" kern="1200" noProof="0" dirty="0">
            <a:solidFill>
              <a:schemeClr val="bg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noProof="0" dirty="0" smtClean="0">
              <a:solidFill>
                <a:schemeClr val="bg1"/>
              </a:solidFill>
            </a:rPr>
            <a:t>NER</a:t>
          </a:r>
          <a:endParaRPr lang="en-US" sz="1600" b="1" kern="1200" noProof="0" dirty="0">
            <a:solidFill>
              <a:schemeClr val="bg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noProof="0" dirty="0" smtClean="0">
              <a:solidFill>
                <a:schemeClr val="bg1"/>
              </a:solidFill>
            </a:rPr>
            <a:t>Graph of </a:t>
          </a:r>
          <a:r>
            <a:rPr lang="en-US" sz="1600" b="1" kern="1200" noProof="0" dirty="0" err="1" smtClean="0">
              <a:solidFill>
                <a:schemeClr val="bg1"/>
              </a:solidFill>
            </a:rPr>
            <a:t>occurence</a:t>
          </a:r>
          <a:endParaRPr lang="en-US" sz="1600" b="1" kern="1200" noProof="0" dirty="0">
            <a:solidFill>
              <a:schemeClr val="bg1"/>
            </a:solidFill>
          </a:endParaRPr>
        </a:p>
      </dsp:txBody>
      <dsp:txXfrm rot="-5400000">
        <a:off x="764181" y="1124097"/>
        <a:ext cx="7025931" cy="581791"/>
      </dsp:txXfrm>
    </dsp:sp>
    <dsp:sp modelId="{22ED0658-8E59-46F2-A5FA-333DB1924F61}">
      <dsp:nvSpPr>
        <dsp:cNvPr id="0" name=""/>
        <dsp:cNvSpPr/>
      </dsp:nvSpPr>
      <dsp:spPr>
        <a:xfrm rot="5400000">
          <a:off x="-163753" y="2564707"/>
          <a:ext cx="1091687" cy="764181"/>
        </a:xfrm>
        <a:prstGeom prst="chevron">
          <a:avLst/>
        </a:prstGeom>
        <a:solidFill>
          <a:srgbClr val="122E39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noProof="0" dirty="0" err="1" smtClean="0"/>
            <a:t>Simplifiyng</a:t>
          </a:r>
          <a:endParaRPr lang="en-US" sz="1200" b="1" kern="1200" noProof="0" dirty="0"/>
        </a:p>
      </dsp:txBody>
      <dsp:txXfrm rot="-5400000">
        <a:off x="1" y="2783045"/>
        <a:ext cx="764181" cy="327506"/>
      </dsp:txXfrm>
    </dsp:sp>
    <dsp:sp modelId="{420E55B8-5FC2-45AD-88B1-E9409377CC0A}">
      <dsp:nvSpPr>
        <dsp:cNvPr id="0" name=""/>
        <dsp:cNvSpPr/>
      </dsp:nvSpPr>
      <dsp:spPr>
        <a:xfrm rot="5400000">
          <a:off x="3585142" y="-772950"/>
          <a:ext cx="1415482" cy="7057405"/>
        </a:xfrm>
        <a:prstGeom prst="round2SameRect">
          <a:avLst/>
        </a:prstGeom>
        <a:solidFill>
          <a:srgbClr val="00B1A5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noProof="0" dirty="0" smtClean="0">
              <a:solidFill>
                <a:schemeClr val="bg1"/>
              </a:solidFill>
            </a:rPr>
            <a:t>Negations</a:t>
          </a:r>
          <a:endParaRPr lang="en-US" sz="1400" b="1" kern="1200" noProof="0" dirty="0">
            <a:solidFill>
              <a:schemeClr val="bg1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noProof="0" dirty="0" smtClean="0">
              <a:solidFill>
                <a:schemeClr val="bg1"/>
              </a:solidFill>
            </a:rPr>
            <a:t>Aggregations + tokenization</a:t>
          </a:r>
          <a:endParaRPr lang="en-US" sz="1400" b="1" kern="1200" noProof="0" dirty="0">
            <a:solidFill>
              <a:schemeClr val="bg1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noProof="0" dirty="0" err="1" smtClean="0">
              <a:solidFill>
                <a:schemeClr val="bg1"/>
              </a:solidFill>
            </a:rPr>
            <a:t>Tf-idf</a:t>
          </a:r>
          <a:r>
            <a:rPr lang="en-US" sz="1400" b="1" kern="1200" noProof="0" dirty="0" smtClean="0">
              <a:solidFill>
                <a:schemeClr val="bg1"/>
              </a:solidFill>
            </a:rPr>
            <a:t> + </a:t>
          </a:r>
          <a:r>
            <a:rPr lang="en-US" sz="1400" b="1" kern="1200" noProof="0" dirty="0" err="1" smtClean="0">
              <a:solidFill>
                <a:schemeClr val="bg1"/>
              </a:solidFill>
            </a:rPr>
            <a:t>bagOfWords</a:t>
          </a:r>
          <a:endParaRPr lang="en-US" sz="1400" b="1" kern="1200" noProof="0" dirty="0">
            <a:solidFill>
              <a:schemeClr val="bg1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noProof="0" dirty="0" smtClean="0">
              <a:solidFill>
                <a:schemeClr val="bg1"/>
              </a:solidFill>
            </a:rPr>
            <a:t>Customizing NE</a:t>
          </a:r>
          <a:endParaRPr lang="en-US" sz="1400" b="1" kern="1200" noProof="0" dirty="0">
            <a:solidFill>
              <a:schemeClr val="bg1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noProof="0" dirty="0" smtClean="0">
              <a:solidFill>
                <a:schemeClr val="bg1"/>
              </a:solidFill>
            </a:rPr>
            <a:t>Stop words customization</a:t>
          </a:r>
          <a:endParaRPr lang="en-US" sz="1400" b="1" kern="1200" noProof="0" dirty="0">
            <a:solidFill>
              <a:schemeClr val="bg1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kern="1200" noProof="0" dirty="0" smtClean="0">
              <a:solidFill>
                <a:schemeClr val="bg1"/>
              </a:solidFill>
            </a:rPr>
            <a:t>Stop words anti-join</a:t>
          </a:r>
          <a:endParaRPr lang="en-US" sz="1400" b="1" kern="1200" noProof="0" dirty="0">
            <a:solidFill>
              <a:schemeClr val="bg1"/>
            </a:solidFill>
          </a:endParaRPr>
        </a:p>
      </dsp:txBody>
      <dsp:txXfrm rot="-5400000">
        <a:off x="764181" y="2117109"/>
        <a:ext cx="6988307" cy="1277286"/>
      </dsp:txXfrm>
    </dsp:sp>
    <dsp:sp modelId="{9D6965FA-5106-4229-8B0D-D0E13E63F1B5}">
      <dsp:nvSpPr>
        <dsp:cNvPr id="0" name=""/>
        <dsp:cNvSpPr/>
      </dsp:nvSpPr>
      <dsp:spPr>
        <a:xfrm rot="5400000">
          <a:off x="-163753" y="3641962"/>
          <a:ext cx="1091687" cy="764181"/>
        </a:xfrm>
        <a:prstGeom prst="chevron">
          <a:avLst/>
        </a:prstGeom>
        <a:solidFill>
          <a:srgbClr val="122E39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noProof="0" dirty="0" smtClean="0"/>
            <a:t>Topic modeling</a:t>
          </a:r>
          <a:endParaRPr lang="en-US" sz="1200" b="1" kern="1200" noProof="0" dirty="0"/>
        </a:p>
      </dsp:txBody>
      <dsp:txXfrm rot="-5400000">
        <a:off x="1" y="3860300"/>
        <a:ext cx="764181" cy="327506"/>
      </dsp:txXfrm>
    </dsp:sp>
    <dsp:sp modelId="{D38D3F4B-3E4E-4A91-9C99-8DF0CAFD706F}">
      <dsp:nvSpPr>
        <dsp:cNvPr id="0" name=""/>
        <dsp:cNvSpPr/>
      </dsp:nvSpPr>
      <dsp:spPr>
        <a:xfrm rot="5400000">
          <a:off x="3848648" y="487182"/>
          <a:ext cx="888471" cy="7057405"/>
        </a:xfrm>
        <a:prstGeom prst="round2SameRect">
          <a:avLst/>
        </a:prstGeom>
        <a:solidFill>
          <a:srgbClr val="00B1A5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noProof="0" dirty="0" smtClean="0">
              <a:solidFill>
                <a:schemeClr val="bg1"/>
              </a:solidFill>
            </a:rPr>
            <a:t>LDA</a:t>
          </a:r>
          <a:endParaRPr lang="en-US" sz="1600" b="1" kern="1200" noProof="0" dirty="0">
            <a:solidFill>
              <a:schemeClr val="bg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noProof="0" dirty="0" smtClean="0">
              <a:solidFill>
                <a:schemeClr val="bg1"/>
              </a:solidFill>
            </a:rPr>
            <a:t>Word2Vect</a:t>
          </a:r>
          <a:endParaRPr lang="en-US" sz="1600" b="1" kern="1200" noProof="0" dirty="0">
            <a:solidFill>
              <a:schemeClr val="bg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noProof="0" dirty="0" smtClean="0">
              <a:solidFill>
                <a:schemeClr val="bg1"/>
              </a:solidFill>
            </a:rPr>
            <a:t>Similarity study</a:t>
          </a:r>
          <a:endParaRPr lang="en-US" sz="1600" b="1" kern="1200" noProof="0" dirty="0">
            <a:solidFill>
              <a:schemeClr val="bg1"/>
            </a:solidFill>
          </a:endParaRPr>
        </a:p>
      </dsp:txBody>
      <dsp:txXfrm rot="-5400000">
        <a:off x="764181" y="3615021"/>
        <a:ext cx="7014033" cy="801727"/>
      </dsp:txXfrm>
    </dsp:sp>
    <dsp:sp modelId="{C80FAA4B-CDD2-4096-9C4F-D66DFCD38A4A}">
      <dsp:nvSpPr>
        <dsp:cNvPr id="0" name=""/>
        <dsp:cNvSpPr/>
      </dsp:nvSpPr>
      <dsp:spPr>
        <a:xfrm rot="5400000">
          <a:off x="-163753" y="4702156"/>
          <a:ext cx="1091687" cy="764181"/>
        </a:xfrm>
        <a:prstGeom prst="chevron">
          <a:avLst/>
        </a:prstGeom>
        <a:solidFill>
          <a:srgbClr val="122E39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noProof="0" dirty="0" smtClean="0"/>
            <a:t>Scoring</a:t>
          </a:r>
          <a:endParaRPr lang="en-US" sz="1200" b="1" kern="1200" noProof="0" dirty="0"/>
        </a:p>
      </dsp:txBody>
      <dsp:txXfrm rot="-5400000">
        <a:off x="1" y="4920494"/>
        <a:ext cx="764181" cy="327506"/>
      </dsp:txXfrm>
    </dsp:sp>
    <dsp:sp modelId="{E4C94357-7C67-4D82-BBE4-D59B378560D0}">
      <dsp:nvSpPr>
        <dsp:cNvPr id="0" name=""/>
        <dsp:cNvSpPr/>
      </dsp:nvSpPr>
      <dsp:spPr>
        <a:xfrm rot="5400000">
          <a:off x="3938085" y="1435816"/>
          <a:ext cx="709596" cy="7057405"/>
        </a:xfrm>
        <a:prstGeom prst="round2SameRect">
          <a:avLst/>
        </a:prstGeom>
        <a:solidFill>
          <a:srgbClr val="00B1A5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noProof="0" dirty="0" smtClean="0">
              <a:solidFill>
                <a:schemeClr val="bg1"/>
              </a:solidFill>
            </a:rPr>
            <a:t>Define rules</a:t>
          </a:r>
          <a:endParaRPr lang="en-US" sz="1600" b="1" kern="1200" noProof="0" dirty="0">
            <a:solidFill>
              <a:schemeClr val="bg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noProof="0" dirty="0" smtClean="0">
              <a:solidFill>
                <a:schemeClr val="bg1"/>
              </a:solidFill>
            </a:rPr>
            <a:t>Invert weights </a:t>
          </a:r>
          <a:r>
            <a:rPr lang="en-US" sz="1600" b="1" kern="1200" noProof="0" dirty="0" err="1" smtClean="0">
              <a:solidFill>
                <a:schemeClr val="bg1"/>
              </a:solidFill>
            </a:rPr>
            <a:t>etc</a:t>
          </a:r>
          <a:r>
            <a:rPr lang="en-US" sz="1600" b="1" kern="1200" noProof="0" dirty="0" smtClean="0">
              <a:solidFill>
                <a:schemeClr val="bg1"/>
              </a:solidFill>
            </a:rPr>
            <a:t> …</a:t>
          </a:r>
          <a:endParaRPr lang="en-US" sz="1600" b="1" kern="1200" noProof="0" dirty="0">
            <a:solidFill>
              <a:schemeClr val="bg1"/>
            </a:solidFill>
          </a:endParaRPr>
        </a:p>
      </dsp:txBody>
      <dsp:txXfrm rot="-5400000">
        <a:off x="764181" y="4644360"/>
        <a:ext cx="7022765" cy="6403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AFABEF-F633-45C1-8374-5104116FD787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8C5A0B-E56E-417D-A60C-3742A1557FC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042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1EA810-AE60-4345-8ED1-003C99C244AD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3AC1AE-C9B4-479C-AB11-2637A379361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138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 diamo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1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r="15950" b="4030"/>
          <a:stretch/>
        </p:blipFill>
        <p:spPr>
          <a:xfrm>
            <a:off x="4196515" y="-19318"/>
            <a:ext cx="4963527" cy="687731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6252" y="3400925"/>
            <a:ext cx="5180595" cy="613207"/>
          </a:xfrm>
          <a:prstGeom prst="rect">
            <a:avLst/>
          </a:prstGeom>
        </p:spPr>
        <p:txBody>
          <a:bodyPr anchor="b" anchorCtr="1"/>
          <a:lstStyle>
            <a:lvl1pPr>
              <a:defRPr sz="3300" cap="small" baseline="0">
                <a:solidFill>
                  <a:srgbClr val="00242E"/>
                </a:solidFill>
                <a:latin typeface="Tw Cen MT" panose="020B06020201040206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96252" y="4108786"/>
            <a:ext cx="5180595" cy="543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aseline="0">
                <a:solidFill>
                  <a:srgbClr val="00B1A5"/>
                </a:solidFill>
                <a:latin typeface="Tw Cen MT" panose="020B0602020104020603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et modifiez le sous-titre ou supprimer le masque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33960" r="16667" b="32916"/>
          <a:stretch/>
        </p:blipFill>
        <p:spPr>
          <a:xfrm>
            <a:off x="209552" y="229390"/>
            <a:ext cx="2822037" cy="1368000"/>
          </a:xfrm>
          <a:prstGeom prst="rect">
            <a:avLst/>
          </a:prstGeom>
        </p:spPr>
      </p:pic>
      <p:sp>
        <p:nvSpPr>
          <p:cNvPr id="9" name="Rectangle 11"/>
          <p:cNvSpPr/>
          <p:nvPr userDrawn="1"/>
        </p:nvSpPr>
        <p:spPr>
          <a:xfrm>
            <a:off x="4107281" y="-19318"/>
            <a:ext cx="2586961" cy="6877318"/>
          </a:xfrm>
          <a:custGeom>
            <a:avLst/>
            <a:gdLst>
              <a:gd name="connsiteX0" fmla="*/ 0 w 353315"/>
              <a:gd name="connsiteY0" fmla="*/ 0 h 6508786"/>
              <a:gd name="connsiteX1" fmla="*/ 353315 w 353315"/>
              <a:gd name="connsiteY1" fmla="*/ 0 h 6508786"/>
              <a:gd name="connsiteX2" fmla="*/ 353315 w 353315"/>
              <a:gd name="connsiteY2" fmla="*/ 6508786 h 6508786"/>
              <a:gd name="connsiteX3" fmla="*/ 0 w 353315"/>
              <a:gd name="connsiteY3" fmla="*/ 6508786 h 6508786"/>
              <a:gd name="connsiteX4" fmla="*/ 0 w 353315"/>
              <a:gd name="connsiteY4" fmla="*/ 0 h 6508786"/>
              <a:gd name="connsiteX0" fmla="*/ 0 w 2844266"/>
              <a:gd name="connsiteY0" fmla="*/ 0 h 6871393"/>
              <a:gd name="connsiteX1" fmla="*/ 353315 w 2844266"/>
              <a:gd name="connsiteY1" fmla="*/ 0 h 6871393"/>
              <a:gd name="connsiteX2" fmla="*/ 2844266 w 2844266"/>
              <a:gd name="connsiteY2" fmla="*/ 6871393 h 6871393"/>
              <a:gd name="connsiteX3" fmla="*/ 0 w 2844266"/>
              <a:gd name="connsiteY3" fmla="*/ 6508786 h 6871393"/>
              <a:gd name="connsiteX4" fmla="*/ 0 w 2844266"/>
              <a:gd name="connsiteY4" fmla="*/ 0 h 6871393"/>
              <a:gd name="connsiteX0" fmla="*/ 0 w 2844266"/>
              <a:gd name="connsiteY0" fmla="*/ 0 h 6918689"/>
              <a:gd name="connsiteX1" fmla="*/ 353315 w 2844266"/>
              <a:gd name="connsiteY1" fmla="*/ 0 h 6918689"/>
              <a:gd name="connsiteX2" fmla="*/ 2844266 w 2844266"/>
              <a:gd name="connsiteY2" fmla="*/ 6871393 h 6918689"/>
              <a:gd name="connsiteX3" fmla="*/ 2554014 w 2844266"/>
              <a:gd name="connsiteY3" fmla="*/ 6918689 h 6918689"/>
              <a:gd name="connsiteX4" fmla="*/ 0 w 2844266"/>
              <a:gd name="connsiteY4" fmla="*/ 0 h 6918689"/>
              <a:gd name="connsiteX0" fmla="*/ 0 w 2844266"/>
              <a:gd name="connsiteY0" fmla="*/ 0 h 6871393"/>
              <a:gd name="connsiteX1" fmla="*/ 353315 w 2844266"/>
              <a:gd name="connsiteY1" fmla="*/ 0 h 6871393"/>
              <a:gd name="connsiteX2" fmla="*/ 2844266 w 2844266"/>
              <a:gd name="connsiteY2" fmla="*/ 6871393 h 6871393"/>
              <a:gd name="connsiteX3" fmla="*/ 2554014 w 2844266"/>
              <a:gd name="connsiteY3" fmla="*/ 6867483 h 6871393"/>
              <a:gd name="connsiteX4" fmla="*/ 0 w 2844266"/>
              <a:gd name="connsiteY4" fmla="*/ 0 h 6871393"/>
              <a:gd name="connsiteX0" fmla="*/ 0 w 4071914"/>
              <a:gd name="connsiteY0" fmla="*/ 0 h 6903540"/>
              <a:gd name="connsiteX1" fmla="*/ 1580963 w 4071914"/>
              <a:gd name="connsiteY1" fmla="*/ 32147 h 6903540"/>
              <a:gd name="connsiteX2" fmla="*/ 4071914 w 4071914"/>
              <a:gd name="connsiteY2" fmla="*/ 6903540 h 6903540"/>
              <a:gd name="connsiteX3" fmla="*/ 3781662 w 4071914"/>
              <a:gd name="connsiteY3" fmla="*/ 6899630 h 6903540"/>
              <a:gd name="connsiteX4" fmla="*/ 0 w 4071914"/>
              <a:gd name="connsiteY4" fmla="*/ 0 h 6903540"/>
              <a:gd name="connsiteX0" fmla="*/ 0 w 4071914"/>
              <a:gd name="connsiteY0" fmla="*/ 0 h 6903540"/>
              <a:gd name="connsiteX1" fmla="*/ 353315 w 4071914"/>
              <a:gd name="connsiteY1" fmla="*/ 32147 h 6903540"/>
              <a:gd name="connsiteX2" fmla="*/ 4071914 w 4071914"/>
              <a:gd name="connsiteY2" fmla="*/ 6903540 h 6903540"/>
              <a:gd name="connsiteX3" fmla="*/ 3781662 w 4071914"/>
              <a:gd name="connsiteY3" fmla="*/ 6899630 h 6903540"/>
              <a:gd name="connsiteX4" fmla="*/ 0 w 4071914"/>
              <a:gd name="connsiteY4" fmla="*/ 0 h 6903540"/>
              <a:gd name="connsiteX0" fmla="*/ 0 w 4071914"/>
              <a:gd name="connsiteY0" fmla="*/ 0 h 6871393"/>
              <a:gd name="connsiteX1" fmla="*/ 353315 w 4071914"/>
              <a:gd name="connsiteY1" fmla="*/ 0 h 6871393"/>
              <a:gd name="connsiteX2" fmla="*/ 4071914 w 4071914"/>
              <a:gd name="connsiteY2" fmla="*/ 6871393 h 6871393"/>
              <a:gd name="connsiteX3" fmla="*/ 3781662 w 4071914"/>
              <a:gd name="connsiteY3" fmla="*/ 6867483 h 6871393"/>
              <a:gd name="connsiteX4" fmla="*/ 0 w 4071914"/>
              <a:gd name="connsiteY4" fmla="*/ 0 h 6871393"/>
              <a:gd name="connsiteX0" fmla="*/ 0 w 4099195"/>
              <a:gd name="connsiteY0" fmla="*/ 0 h 6871393"/>
              <a:gd name="connsiteX1" fmla="*/ 380596 w 4099195"/>
              <a:gd name="connsiteY1" fmla="*/ 0 h 6871393"/>
              <a:gd name="connsiteX2" fmla="*/ 4099195 w 4099195"/>
              <a:gd name="connsiteY2" fmla="*/ 6871393 h 6871393"/>
              <a:gd name="connsiteX3" fmla="*/ 3808943 w 4099195"/>
              <a:gd name="connsiteY3" fmla="*/ 6867483 h 6871393"/>
              <a:gd name="connsiteX4" fmla="*/ 0 w 4099195"/>
              <a:gd name="connsiteY4" fmla="*/ 0 h 6871393"/>
              <a:gd name="connsiteX0" fmla="*/ 0 w 4099195"/>
              <a:gd name="connsiteY0" fmla="*/ 0 h 6871393"/>
              <a:gd name="connsiteX1" fmla="*/ 298753 w 4099195"/>
              <a:gd name="connsiteY1" fmla="*/ 16073 h 6871393"/>
              <a:gd name="connsiteX2" fmla="*/ 4099195 w 4099195"/>
              <a:gd name="connsiteY2" fmla="*/ 6871393 h 6871393"/>
              <a:gd name="connsiteX3" fmla="*/ 3808943 w 4099195"/>
              <a:gd name="connsiteY3" fmla="*/ 6867483 h 6871393"/>
              <a:gd name="connsiteX4" fmla="*/ 0 w 4099195"/>
              <a:gd name="connsiteY4" fmla="*/ 0 h 6871393"/>
              <a:gd name="connsiteX0" fmla="*/ 0 w 4168822"/>
              <a:gd name="connsiteY0" fmla="*/ 0 h 6871393"/>
              <a:gd name="connsiteX1" fmla="*/ 368380 w 4168822"/>
              <a:gd name="connsiteY1" fmla="*/ 16073 h 6871393"/>
              <a:gd name="connsiteX2" fmla="*/ 4168822 w 4168822"/>
              <a:gd name="connsiteY2" fmla="*/ 6871393 h 6871393"/>
              <a:gd name="connsiteX3" fmla="*/ 3878570 w 4168822"/>
              <a:gd name="connsiteY3" fmla="*/ 6867483 h 6871393"/>
              <a:gd name="connsiteX4" fmla="*/ 0 w 4168822"/>
              <a:gd name="connsiteY4" fmla="*/ 0 h 6871393"/>
              <a:gd name="connsiteX0" fmla="*/ 0 w 4168822"/>
              <a:gd name="connsiteY0" fmla="*/ 38625 h 6855320"/>
              <a:gd name="connsiteX1" fmla="*/ 368380 w 4168822"/>
              <a:gd name="connsiteY1" fmla="*/ 0 h 6855320"/>
              <a:gd name="connsiteX2" fmla="*/ 4168822 w 4168822"/>
              <a:gd name="connsiteY2" fmla="*/ 6855320 h 6855320"/>
              <a:gd name="connsiteX3" fmla="*/ 3878570 w 4168822"/>
              <a:gd name="connsiteY3" fmla="*/ 6851410 h 6855320"/>
              <a:gd name="connsiteX4" fmla="*/ 0 w 4168822"/>
              <a:gd name="connsiteY4" fmla="*/ 38625 h 6855320"/>
              <a:gd name="connsiteX0" fmla="*/ 0 w 4204985"/>
              <a:gd name="connsiteY0" fmla="*/ 0 h 6933881"/>
              <a:gd name="connsiteX1" fmla="*/ 404543 w 4204985"/>
              <a:gd name="connsiteY1" fmla="*/ 78561 h 6933881"/>
              <a:gd name="connsiteX2" fmla="*/ 4204985 w 4204985"/>
              <a:gd name="connsiteY2" fmla="*/ 6933881 h 6933881"/>
              <a:gd name="connsiteX3" fmla="*/ 3914733 w 4204985"/>
              <a:gd name="connsiteY3" fmla="*/ 6929971 h 6933881"/>
              <a:gd name="connsiteX4" fmla="*/ 0 w 4204985"/>
              <a:gd name="connsiteY4" fmla="*/ 0 h 6933881"/>
              <a:gd name="connsiteX0" fmla="*/ 0 w 4186903"/>
              <a:gd name="connsiteY0" fmla="*/ 27972 h 6855320"/>
              <a:gd name="connsiteX1" fmla="*/ 386461 w 4186903"/>
              <a:gd name="connsiteY1" fmla="*/ 0 h 6855320"/>
              <a:gd name="connsiteX2" fmla="*/ 4186903 w 4186903"/>
              <a:gd name="connsiteY2" fmla="*/ 6855320 h 6855320"/>
              <a:gd name="connsiteX3" fmla="*/ 3896651 w 4186903"/>
              <a:gd name="connsiteY3" fmla="*/ 6851410 h 6855320"/>
              <a:gd name="connsiteX4" fmla="*/ 0 w 4186903"/>
              <a:gd name="connsiteY4" fmla="*/ 27972 h 6855320"/>
              <a:gd name="connsiteX0" fmla="*/ 0 w 4204984"/>
              <a:gd name="connsiteY0" fmla="*/ 0 h 6869963"/>
              <a:gd name="connsiteX1" fmla="*/ 404542 w 4204984"/>
              <a:gd name="connsiteY1" fmla="*/ 14643 h 6869963"/>
              <a:gd name="connsiteX2" fmla="*/ 4204984 w 4204984"/>
              <a:gd name="connsiteY2" fmla="*/ 6869963 h 6869963"/>
              <a:gd name="connsiteX3" fmla="*/ 3914732 w 4204984"/>
              <a:gd name="connsiteY3" fmla="*/ 6866053 h 6869963"/>
              <a:gd name="connsiteX4" fmla="*/ 0 w 4204984"/>
              <a:gd name="connsiteY4" fmla="*/ 0 h 6869963"/>
              <a:gd name="connsiteX0" fmla="*/ 0 w 4204984"/>
              <a:gd name="connsiteY0" fmla="*/ 0 h 6869963"/>
              <a:gd name="connsiteX1" fmla="*/ 326316 w 4204984"/>
              <a:gd name="connsiteY1" fmla="*/ 14643 h 6869963"/>
              <a:gd name="connsiteX2" fmla="*/ 4204984 w 4204984"/>
              <a:gd name="connsiteY2" fmla="*/ 6869963 h 6869963"/>
              <a:gd name="connsiteX3" fmla="*/ 3914732 w 4204984"/>
              <a:gd name="connsiteY3" fmla="*/ 6866053 h 6869963"/>
              <a:gd name="connsiteX4" fmla="*/ 0 w 4204984"/>
              <a:gd name="connsiteY4" fmla="*/ 0 h 6869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4984" h="6869963">
                <a:moveTo>
                  <a:pt x="0" y="0"/>
                </a:moveTo>
                <a:lnTo>
                  <a:pt x="326316" y="14643"/>
                </a:lnTo>
                <a:lnTo>
                  <a:pt x="4204984" y="6869963"/>
                </a:lnTo>
                <a:lnTo>
                  <a:pt x="3914732" y="6866053"/>
                </a:lnTo>
                <a:lnTo>
                  <a:pt x="0" y="0"/>
                </a:lnTo>
                <a:close/>
              </a:path>
            </a:pathLst>
          </a:custGeom>
          <a:solidFill>
            <a:srgbClr val="C2B7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33960" r="16667" b="32916"/>
          <a:stretch/>
        </p:blipFill>
        <p:spPr>
          <a:xfrm>
            <a:off x="209552" y="229390"/>
            <a:ext cx="2822037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82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 hasCustomPrompt="1"/>
          </p:nvPr>
        </p:nvSpPr>
        <p:spPr>
          <a:xfrm>
            <a:off x="121725" y="200184"/>
            <a:ext cx="6917250" cy="605475"/>
          </a:xfrm>
          <a:prstGeom prst="rect">
            <a:avLst/>
          </a:prstGeom>
        </p:spPr>
        <p:txBody>
          <a:bodyPr anchor="ctr" anchorCtr="0"/>
          <a:lstStyle>
            <a:lvl1pPr algn="l">
              <a:defRPr sz="3600" b="0" cap="small" baseline="0">
                <a:solidFill>
                  <a:srgbClr val="00B1A5"/>
                </a:solidFill>
                <a:latin typeface="Tw Cen MT" panose="020B0602020104020603" pitchFamily="34" charset="0"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 flipH="1">
            <a:off x="85725" y="88922"/>
            <a:ext cx="36000" cy="828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space réservé du contenu 2"/>
          <p:cNvSpPr>
            <a:spLocks noGrp="1"/>
          </p:cNvSpPr>
          <p:nvPr>
            <p:ph idx="10"/>
          </p:nvPr>
        </p:nvSpPr>
        <p:spPr>
          <a:xfrm>
            <a:off x="103725" y="1433949"/>
            <a:ext cx="7394036" cy="4721085"/>
          </a:xfrm>
          <a:prstGeom prst="rect">
            <a:avLst/>
          </a:prstGeom>
        </p:spPr>
        <p:txBody>
          <a:bodyPr/>
          <a:lstStyle>
            <a:lvl1pPr algn="just">
              <a:buClr>
                <a:srgbClr val="002060"/>
              </a:buClr>
              <a:defRPr sz="2800">
                <a:latin typeface="Tw Cen MT" panose="020B0602020104020603" pitchFamily="34" charset="0"/>
              </a:defRPr>
            </a:lvl1pPr>
            <a:lvl2pPr marL="557213" indent="-214313" algn="just">
              <a:buClr>
                <a:srgbClr val="00B1A5"/>
              </a:buClr>
              <a:buFont typeface="Arial" panose="020B0604020202020204" pitchFamily="34" charset="0"/>
              <a:buChar char="•"/>
              <a:defRPr sz="2400">
                <a:latin typeface="Tw Cen MT" panose="020B0602020104020603" pitchFamily="34" charset="0"/>
              </a:defRPr>
            </a:lvl2pPr>
            <a:lvl3pPr algn="just">
              <a:buClr>
                <a:srgbClr val="FF6B00"/>
              </a:buClr>
              <a:defRPr sz="2000">
                <a:latin typeface="Tw Cen MT" panose="020B0602020104020603" pitchFamily="34" charset="0"/>
              </a:defRPr>
            </a:lvl3pPr>
            <a:lvl4pPr algn="just">
              <a:buClr>
                <a:srgbClr val="C2B7AD"/>
              </a:buClr>
              <a:defRPr sz="1600">
                <a:latin typeface="Tw Cen MT" panose="020B0602020104020603" pitchFamily="34" charset="0"/>
              </a:defRPr>
            </a:lvl4pPr>
            <a:lvl5pPr algn="just">
              <a:buClr>
                <a:srgbClr val="5C92AB"/>
              </a:buClr>
              <a:defRPr sz="1600">
                <a:latin typeface="Tw Cen MT" panose="020B0602020104020603" pitchFamily="34" charset="0"/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6" name="Rectangle 5"/>
          <p:cNvSpPr/>
          <p:nvPr userDrawn="1"/>
        </p:nvSpPr>
        <p:spPr>
          <a:xfrm flipH="1">
            <a:off x="85725" y="88922"/>
            <a:ext cx="36000" cy="828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486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 hasCustomPrompt="1"/>
          </p:nvPr>
        </p:nvSpPr>
        <p:spPr>
          <a:xfrm>
            <a:off x="121725" y="200184"/>
            <a:ext cx="7129307" cy="605475"/>
          </a:xfrm>
          <a:prstGeom prst="rect">
            <a:avLst/>
          </a:prstGeom>
        </p:spPr>
        <p:txBody>
          <a:bodyPr anchor="ctr" anchorCtr="0"/>
          <a:lstStyle>
            <a:lvl1pPr algn="l">
              <a:defRPr sz="3600" b="0" cap="small" baseline="0">
                <a:solidFill>
                  <a:srgbClr val="00B1A5"/>
                </a:solidFill>
                <a:latin typeface="Tw Cen MT" panose="020B0602020104020603" pitchFamily="34" charset="0"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 flipH="1">
            <a:off x="85725" y="88922"/>
            <a:ext cx="36000" cy="828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173412" y="1600203"/>
            <a:ext cx="7394036" cy="4721085"/>
          </a:xfrm>
          <a:prstGeom prst="rect">
            <a:avLst/>
          </a:prstGeom>
        </p:spPr>
        <p:txBody>
          <a:bodyPr/>
          <a:lstStyle>
            <a:lvl1pPr algn="just">
              <a:buClr>
                <a:srgbClr val="002060"/>
              </a:buClr>
              <a:defRPr sz="2800">
                <a:latin typeface="Tw Cen MT" panose="020B0602020104020603" pitchFamily="34" charset="0"/>
              </a:defRPr>
            </a:lvl1pPr>
            <a:lvl2pPr marL="557213" indent="-214313" algn="just">
              <a:buClr>
                <a:srgbClr val="00B1A5"/>
              </a:buClr>
              <a:buFont typeface="Arial" panose="020B0604020202020204" pitchFamily="34" charset="0"/>
              <a:buChar char="•"/>
              <a:defRPr sz="2400">
                <a:latin typeface="Tw Cen MT" panose="020B0602020104020603" pitchFamily="34" charset="0"/>
              </a:defRPr>
            </a:lvl2pPr>
            <a:lvl3pPr algn="just">
              <a:buClr>
                <a:srgbClr val="FF6B00"/>
              </a:buClr>
              <a:defRPr sz="2000">
                <a:latin typeface="Tw Cen MT" panose="020B0602020104020603" pitchFamily="34" charset="0"/>
              </a:defRPr>
            </a:lvl3pPr>
            <a:lvl4pPr algn="just">
              <a:buClr>
                <a:srgbClr val="C2B7AD"/>
              </a:buClr>
              <a:defRPr sz="1600">
                <a:latin typeface="Tw Cen MT" panose="020B0602020104020603" pitchFamily="34" charset="0"/>
              </a:defRPr>
            </a:lvl4pPr>
            <a:lvl5pPr algn="just">
              <a:buClr>
                <a:srgbClr val="5C92AB"/>
              </a:buClr>
              <a:defRPr sz="1600">
                <a:latin typeface="Tw Cen MT" panose="020B0602020104020603" pitchFamily="34" charset="0"/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5" name="Rectangle 4"/>
          <p:cNvSpPr/>
          <p:nvPr userDrawn="1"/>
        </p:nvSpPr>
        <p:spPr>
          <a:xfrm flipH="1">
            <a:off x="85725" y="88922"/>
            <a:ext cx="36000" cy="828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3782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99547" y="1392402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3600" b="0" cap="small" baseline="0">
                <a:solidFill>
                  <a:srgbClr val="00B1A5"/>
                </a:solidFill>
                <a:latin typeface="Tw Cen MT" panose="020B06020201040206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99547" y="2554456"/>
            <a:ext cx="3008313" cy="32314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small" baseline="0">
                <a:solidFill>
                  <a:srgbClr val="002060"/>
                </a:solidFill>
                <a:latin typeface="Tw Cen MT" panose="020B0602020104020603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Rectangle 5"/>
          <p:cNvSpPr/>
          <p:nvPr/>
        </p:nvSpPr>
        <p:spPr>
          <a:xfrm flipH="1">
            <a:off x="85725" y="1574822"/>
            <a:ext cx="36000" cy="828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3343486" y="1392403"/>
            <a:ext cx="4173595" cy="4393544"/>
          </a:xfrm>
          <a:prstGeom prst="rect">
            <a:avLst/>
          </a:prstGeom>
        </p:spPr>
        <p:txBody>
          <a:bodyPr/>
          <a:lstStyle>
            <a:lvl1pPr algn="just">
              <a:buClr>
                <a:srgbClr val="002060"/>
              </a:buClr>
              <a:defRPr sz="2400">
                <a:latin typeface="Tw Cen MT" panose="020B0602020104020603" pitchFamily="34" charset="0"/>
              </a:defRPr>
            </a:lvl1pPr>
            <a:lvl2pPr marL="557213" indent="-214313" algn="just">
              <a:buClr>
                <a:srgbClr val="00B1A5"/>
              </a:buClr>
              <a:buFont typeface="Arial" panose="020B0604020202020204" pitchFamily="34" charset="0"/>
              <a:buChar char="•"/>
              <a:defRPr sz="2000">
                <a:latin typeface="Tw Cen MT" panose="020B0602020104020603" pitchFamily="34" charset="0"/>
              </a:defRPr>
            </a:lvl2pPr>
            <a:lvl3pPr algn="just">
              <a:buClr>
                <a:srgbClr val="FF6B00"/>
              </a:buClr>
              <a:defRPr sz="1800">
                <a:latin typeface="Tw Cen MT" panose="020B0602020104020603" pitchFamily="34" charset="0"/>
              </a:defRPr>
            </a:lvl3pPr>
            <a:lvl4pPr algn="just">
              <a:buClr>
                <a:srgbClr val="C2B7AD"/>
              </a:buClr>
              <a:defRPr sz="1400">
                <a:latin typeface="Tw Cen MT" panose="020B0602020104020603" pitchFamily="34" charset="0"/>
              </a:defRPr>
            </a:lvl4pPr>
            <a:lvl5pPr algn="just">
              <a:buClr>
                <a:srgbClr val="5C92AB"/>
              </a:buClr>
              <a:defRPr sz="1400">
                <a:latin typeface="Tw Cen MT" panose="020B0602020104020603" pitchFamily="34" charset="0"/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 flipH="1">
            <a:off x="85725" y="1574822"/>
            <a:ext cx="36000" cy="828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796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04012" y="5037083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1500" b="1">
                <a:latin typeface="Tw Cen MT" panose="020B06020201040206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004012" y="849258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04012" y="5603821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latin typeface="Tw Cen MT" panose="020B0602020104020603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9272585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3412" y="1600203"/>
            <a:ext cx="7394036" cy="4721085"/>
          </a:xfrm>
          <a:prstGeom prst="rect">
            <a:avLst/>
          </a:prstGeom>
        </p:spPr>
        <p:txBody>
          <a:bodyPr/>
          <a:lstStyle>
            <a:lvl1pPr algn="just">
              <a:buClr>
                <a:srgbClr val="002060"/>
              </a:buClr>
              <a:defRPr sz="2800">
                <a:latin typeface="Tw Cen MT" panose="020B0602020104020603" pitchFamily="34" charset="0"/>
              </a:defRPr>
            </a:lvl1pPr>
            <a:lvl2pPr marL="557213" indent="-214313" algn="just">
              <a:buClr>
                <a:srgbClr val="00B1A5"/>
              </a:buClr>
              <a:buFont typeface="Arial" panose="020B0604020202020204" pitchFamily="34" charset="0"/>
              <a:buChar char="•"/>
              <a:defRPr sz="2400">
                <a:latin typeface="Tw Cen MT" panose="020B0602020104020603" pitchFamily="34" charset="0"/>
              </a:defRPr>
            </a:lvl2pPr>
            <a:lvl3pPr algn="just">
              <a:buClr>
                <a:srgbClr val="FF6B00"/>
              </a:buClr>
              <a:defRPr sz="2000">
                <a:latin typeface="Tw Cen MT" panose="020B0602020104020603" pitchFamily="34" charset="0"/>
              </a:defRPr>
            </a:lvl3pPr>
            <a:lvl4pPr algn="just">
              <a:buClr>
                <a:srgbClr val="C2B7AD"/>
              </a:buClr>
              <a:defRPr sz="1600">
                <a:latin typeface="Tw Cen MT" panose="020B0602020104020603" pitchFamily="34" charset="0"/>
              </a:defRPr>
            </a:lvl4pPr>
            <a:lvl5pPr algn="just">
              <a:buClr>
                <a:srgbClr val="5C92AB"/>
              </a:buClr>
              <a:defRPr sz="1600">
                <a:latin typeface="Tw Cen MT" panose="020B0602020104020603" pitchFamily="34" charset="0"/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 hasCustomPrompt="1"/>
          </p:nvPr>
        </p:nvSpPr>
        <p:spPr>
          <a:xfrm>
            <a:off x="141328" y="200185"/>
            <a:ext cx="6826460" cy="605475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ts val="4320"/>
              </a:lnSpc>
              <a:defRPr sz="3600" b="0" cap="small" baseline="0">
                <a:solidFill>
                  <a:srgbClr val="00B1A5"/>
                </a:solidFill>
                <a:latin typeface="Tw Cen MT" panose="020B0602020104020603" pitchFamily="34" charset="0"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add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>
          <a:xfrm flipH="1">
            <a:off x="85725" y="88922"/>
            <a:ext cx="36000" cy="828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399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39410" y="224082"/>
            <a:ext cx="7079537" cy="605475"/>
          </a:xfrm>
          <a:prstGeom prst="rect">
            <a:avLst/>
          </a:prstGeom>
        </p:spPr>
        <p:txBody>
          <a:bodyPr anchor="ctr" anchorCtr="0"/>
          <a:lstStyle>
            <a:lvl1pPr algn="l">
              <a:defRPr lang="fr-FR" sz="3600" b="0" kern="1200" cap="small" baseline="0" dirty="0">
                <a:solidFill>
                  <a:srgbClr val="00B1A5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 flipH="1">
            <a:off x="85725" y="112819"/>
            <a:ext cx="36000" cy="828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173412" y="1600203"/>
            <a:ext cx="7394036" cy="4721085"/>
          </a:xfrm>
          <a:prstGeom prst="rect">
            <a:avLst/>
          </a:prstGeom>
        </p:spPr>
        <p:txBody>
          <a:bodyPr/>
          <a:lstStyle>
            <a:lvl1pPr algn="just">
              <a:buClr>
                <a:srgbClr val="002060"/>
              </a:buClr>
              <a:defRPr sz="2800">
                <a:latin typeface="Tw Cen MT" panose="020B0602020104020603" pitchFamily="34" charset="0"/>
              </a:defRPr>
            </a:lvl1pPr>
            <a:lvl2pPr marL="557213" indent="-214313" algn="just">
              <a:buClr>
                <a:srgbClr val="00B1A5"/>
              </a:buClr>
              <a:buFont typeface="Arial" panose="020B0604020202020204" pitchFamily="34" charset="0"/>
              <a:buChar char="•"/>
              <a:defRPr sz="2400">
                <a:latin typeface="Tw Cen MT" panose="020B0602020104020603" pitchFamily="34" charset="0"/>
              </a:defRPr>
            </a:lvl2pPr>
            <a:lvl3pPr algn="just">
              <a:buClr>
                <a:srgbClr val="FF6B00"/>
              </a:buClr>
              <a:defRPr sz="2000">
                <a:latin typeface="Tw Cen MT" panose="020B0602020104020603" pitchFamily="34" charset="0"/>
              </a:defRPr>
            </a:lvl3pPr>
            <a:lvl4pPr algn="just">
              <a:buClr>
                <a:srgbClr val="C2B7AD"/>
              </a:buClr>
              <a:defRPr sz="1600">
                <a:latin typeface="Tw Cen MT" panose="020B0602020104020603" pitchFamily="34" charset="0"/>
              </a:defRPr>
            </a:lvl4pPr>
            <a:lvl5pPr algn="just">
              <a:buClr>
                <a:srgbClr val="5C92AB"/>
              </a:buClr>
              <a:defRPr sz="1600">
                <a:latin typeface="Tw Cen MT" panose="020B0602020104020603" pitchFamily="34" charset="0"/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71519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16978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 hasCustomPrompt="1"/>
          </p:nvPr>
        </p:nvSpPr>
        <p:spPr>
          <a:xfrm>
            <a:off x="121725" y="200184"/>
            <a:ext cx="6917250" cy="605475"/>
          </a:xfrm>
          <a:prstGeom prst="rect">
            <a:avLst/>
          </a:prstGeom>
        </p:spPr>
        <p:txBody>
          <a:bodyPr anchor="ctr" anchorCtr="0"/>
          <a:lstStyle>
            <a:lvl1pPr algn="l">
              <a:defRPr sz="3600" b="0" cap="small" baseline="0">
                <a:solidFill>
                  <a:srgbClr val="00B1A5"/>
                </a:solidFill>
                <a:latin typeface="Tw Cen MT" panose="020B0602020104020603" pitchFamily="34" charset="0"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 flipH="1">
            <a:off x="85725" y="88922"/>
            <a:ext cx="36000" cy="828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space réservé du contenu 2"/>
          <p:cNvSpPr>
            <a:spLocks noGrp="1"/>
          </p:cNvSpPr>
          <p:nvPr>
            <p:ph idx="10"/>
          </p:nvPr>
        </p:nvSpPr>
        <p:spPr>
          <a:xfrm>
            <a:off x="103725" y="1433949"/>
            <a:ext cx="7394036" cy="4721085"/>
          </a:xfrm>
          <a:prstGeom prst="rect">
            <a:avLst/>
          </a:prstGeom>
        </p:spPr>
        <p:txBody>
          <a:bodyPr/>
          <a:lstStyle>
            <a:lvl1pPr algn="just">
              <a:buClr>
                <a:srgbClr val="002060"/>
              </a:buClr>
              <a:defRPr sz="2800">
                <a:latin typeface="Tw Cen MT" panose="020B0602020104020603" pitchFamily="34" charset="0"/>
              </a:defRPr>
            </a:lvl1pPr>
            <a:lvl2pPr marL="557213" indent="-214313" algn="just">
              <a:buClr>
                <a:srgbClr val="00B1A5"/>
              </a:buClr>
              <a:buFont typeface="Arial" panose="020B0604020202020204" pitchFamily="34" charset="0"/>
              <a:buChar char="•"/>
              <a:defRPr sz="2400">
                <a:latin typeface="Tw Cen MT" panose="020B0602020104020603" pitchFamily="34" charset="0"/>
              </a:defRPr>
            </a:lvl2pPr>
            <a:lvl3pPr algn="just">
              <a:buClr>
                <a:srgbClr val="FF6B00"/>
              </a:buClr>
              <a:defRPr sz="2000">
                <a:latin typeface="Tw Cen MT" panose="020B0602020104020603" pitchFamily="34" charset="0"/>
              </a:defRPr>
            </a:lvl3pPr>
            <a:lvl4pPr algn="just">
              <a:buClr>
                <a:srgbClr val="C2B7AD"/>
              </a:buClr>
              <a:defRPr sz="1600">
                <a:latin typeface="Tw Cen MT" panose="020B0602020104020603" pitchFamily="34" charset="0"/>
              </a:defRPr>
            </a:lvl4pPr>
            <a:lvl5pPr algn="just">
              <a:buClr>
                <a:srgbClr val="5C92AB"/>
              </a:buClr>
              <a:defRPr sz="1600">
                <a:latin typeface="Tw Cen MT" panose="020B0602020104020603" pitchFamily="34" charset="0"/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07955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 hasCustomPrompt="1"/>
          </p:nvPr>
        </p:nvSpPr>
        <p:spPr>
          <a:xfrm>
            <a:off x="121725" y="200184"/>
            <a:ext cx="7772400" cy="605475"/>
          </a:xfrm>
          <a:prstGeom prst="rect">
            <a:avLst/>
          </a:prstGeom>
        </p:spPr>
        <p:txBody>
          <a:bodyPr anchor="ctr" anchorCtr="0"/>
          <a:lstStyle>
            <a:lvl1pPr algn="l">
              <a:defRPr sz="3600" b="0" cap="small" baseline="0">
                <a:solidFill>
                  <a:srgbClr val="00B1A5"/>
                </a:solidFill>
                <a:latin typeface="Tw Cen MT" panose="020B0602020104020603" pitchFamily="34" charset="0"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6" name="Rectangle 5"/>
          <p:cNvSpPr/>
          <p:nvPr userDrawn="1"/>
        </p:nvSpPr>
        <p:spPr>
          <a:xfrm flipH="1">
            <a:off x="85725" y="88922"/>
            <a:ext cx="36000" cy="828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173412" y="1600203"/>
            <a:ext cx="7394036" cy="4721085"/>
          </a:xfrm>
          <a:prstGeom prst="rect">
            <a:avLst/>
          </a:prstGeom>
        </p:spPr>
        <p:txBody>
          <a:bodyPr/>
          <a:lstStyle>
            <a:lvl1pPr algn="just">
              <a:buClr>
                <a:srgbClr val="002060"/>
              </a:buClr>
              <a:defRPr sz="2800">
                <a:latin typeface="Tw Cen MT" panose="020B0602020104020603" pitchFamily="34" charset="0"/>
              </a:defRPr>
            </a:lvl1pPr>
            <a:lvl2pPr marL="557213" indent="-214313" algn="just">
              <a:buClr>
                <a:srgbClr val="00B1A5"/>
              </a:buClr>
              <a:buFont typeface="Arial" panose="020B0604020202020204" pitchFamily="34" charset="0"/>
              <a:buChar char="•"/>
              <a:defRPr sz="2400">
                <a:latin typeface="Tw Cen MT" panose="020B0602020104020603" pitchFamily="34" charset="0"/>
              </a:defRPr>
            </a:lvl2pPr>
            <a:lvl3pPr algn="just">
              <a:buClr>
                <a:srgbClr val="FF6B00"/>
              </a:buClr>
              <a:defRPr sz="2000">
                <a:latin typeface="Tw Cen MT" panose="020B0602020104020603" pitchFamily="34" charset="0"/>
              </a:defRPr>
            </a:lvl3pPr>
            <a:lvl4pPr algn="just">
              <a:buClr>
                <a:srgbClr val="C2B7AD"/>
              </a:buClr>
              <a:defRPr sz="1600">
                <a:latin typeface="Tw Cen MT" panose="020B0602020104020603" pitchFamily="34" charset="0"/>
              </a:defRPr>
            </a:lvl4pPr>
            <a:lvl5pPr algn="just">
              <a:buClr>
                <a:srgbClr val="5C92AB"/>
              </a:buClr>
              <a:defRPr sz="1600">
                <a:latin typeface="Tw Cen MT" panose="020B0602020104020603" pitchFamily="34" charset="0"/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63556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99547" y="1392402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3600" b="0" cap="small" baseline="0">
                <a:solidFill>
                  <a:srgbClr val="00B1A5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99547" y="2554456"/>
            <a:ext cx="3008313" cy="32314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small" baseline="0">
                <a:solidFill>
                  <a:srgbClr val="002060"/>
                </a:solidFill>
                <a:latin typeface="Tw Cen MT" panose="020B0602020104020603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Rectangle 5"/>
          <p:cNvSpPr/>
          <p:nvPr userDrawn="1"/>
        </p:nvSpPr>
        <p:spPr>
          <a:xfrm flipH="1">
            <a:off x="85725" y="1574822"/>
            <a:ext cx="36000" cy="828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3343486" y="1392403"/>
            <a:ext cx="4173595" cy="4393544"/>
          </a:xfrm>
          <a:prstGeom prst="rect">
            <a:avLst/>
          </a:prstGeom>
        </p:spPr>
        <p:txBody>
          <a:bodyPr/>
          <a:lstStyle>
            <a:lvl1pPr algn="just">
              <a:buClr>
                <a:srgbClr val="002060"/>
              </a:buClr>
              <a:defRPr sz="2400">
                <a:latin typeface="Tw Cen MT" panose="020B0602020104020603" pitchFamily="34" charset="0"/>
              </a:defRPr>
            </a:lvl1pPr>
            <a:lvl2pPr marL="557213" indent="-214313" algn="just">
              <a:buClr>
                <a:srgbClr val="00B1A5"/>
              </a:buClr>
              <a:buFont typeface="Arial" panose="020B0604020202020204" pitchFamily="34" charset="0"/>
              <a:buChar char="•"/>
              <a:defRPr sz="2000">
                <a:latin typeface="Tw Cen MT" panose="020B0602020104020603" pitchFamily="34" charset="0"/>
              </a:defRPr>
            </a:lvl2pPr>
            <a:lvl3pPr algn="just">
              <a:buClr>
                <a:srgbClr val="FF6B00"/>
              </a:buClr>
              <a:defRPr sz="1800">
                <a:latin typeface="Tw Cen MT" panose="020B0602020104020603" pitchFamily="34" charset="0"/>
              </a:defRPr>
            </a:lvl3pPr>
            <a:lvl4pPr algn="just">
              <a:buClr>
                <a:srgbClr val="C2B7AD"/>
              </a:buClr>
              <a:defRPr sz="1400">
                <a:latin typeface="Tw Cen MT" panose="020B0602020104020603" pitchFamily="34" charset="0"/>
              </a:defRPr>
            </a:lvl4pPr>
            <a:lvl5pPr algn="just">
              <a:buClr>
                <a:srgbClr val="5C92AB"/>
              </a:buClr>
              <a:defRPr sz="1400">
                <a:latin typeface="Tw Cen MT" panose="020B0602020104020603" pitchFamily="34" charset="0"/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9303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 C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4168" y="3400925"/>
            <a:ext cx="5180595" cy="613207"/>
          </a:xfrm>
          <a:prstGeom prst="rect">
            <a:avLst/>
          </a:prstGeom>
        </p:spPr>
        <p:txBody>
          <a:bodyPr anchor="b" anchorCtr="1"/>
          <a:lstStyle>
            <a:lvl1pPr>
              <a:defRPr sz="3300" cap="small" baseline="0">
                <a:solidFill>
                  <a:srgbClr val="00242E"/>
                </a:solidFill>
                <a:latin typeface="Tw Cen MT" panose="020B06020201040206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64168" y="4108786"/>
            <a:ext cx="5180595" cy="543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aseline="0">
                <a:solidFill>
                  <a:srgbClr val="00B1A5"/>
                </a:solidFill>
                <a:latin typeface="Tw Cen MT" panose="020B0602020104020603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et modifiez le sous-titre ou supprimer le masque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33960" r="16667" b="32916"/>
          <a:stretch/>
        </p:blipFill>
        <p:spPr>
          <a:xfrm>
            <a:off x="209552" y="229390"/>
            <a:ext cx="2822037" cy="1368000"/>
          </a:xfrm>
          <a:prstGeom prst="rect">
            <a:avLst/>
          </a:prstGeom>
        </p:spPr>
      </p:pic>
      <p:sp>
        <p:nvSpPr>
          <p:cNvPr id="9" name="Rectangle 11"/>
          <p:cNvSpPr/>
          <p:nvPr userDrawn="1"/>
        </p:nvSpPr>
        <p:spPr>
          <a:xfrm>
            <a:off x="4107281" y="-19318"/>
            <a:ext cx="2586961" cy="6877318"/>
          </a:xfrm>
          <a:custGeom>
            <a:avLst/>
            <a:gdLst>
              <a:gd name="connsiteX0" fmla="*/ 0 w 353315"/>
              <a:gd name="connsiteY0" fmla="*/ 0 h 6508786"/>
              <a:gd name="connsiteX1" fmla="*/ 353315 w 353315"/>
              <a:gd name="connsiteY1" fmla="*/ 0 h 6508786"/>
              <a:gd name="connsiteX2" fmla="*/ 353315 w 353315"/>
              <a:gd name="connsiteY2" fmla="*/ 6508786 h 6508786"/>
              <a:gd name="connsiteX3" fmla="*/ 0 w 353315"/>
              <a:gd name="connsiteY3" fmla="*/ 6508786 h 6508786"/>
              <a:gd name="connsiteX4" fmla="*/ 0 w 353315"/>
              <a:gd name="connsiteY4" fmla="*/ 0 h 6508786"/>
              <a:gd name="connsiteX0" fmla="*/ 0 w 2844266"/>
              <a:gd name="connsiteY0" fmla="*/ 0 h 6871393"/>
              <a:gd name="connsiteX1" fmla="*/ 353315 w 2844266"/>
              <a:gd name="connsiteY1" fmla="*/ 0 h 6871393"/>
              <a:gd name="connsiteX2" fmla="*/ 2844266 w 2844266"/>
              <a:gd name="connsiteY2" fmla="*/ 6871393 h 6871393"/>
              <a:gd name="connsiteX3" fmla="*/ 0 w 2844266"/>
              <a:gd name="connsiteY3" fmla="*/ 6508786 h 6871393"/>
              <a:gd name="connsiteX4" fmla="*/ 0 w 2844266"/>
              <a:gd name="connsiteY4" fmla="*/ 0 h 6871393"/>
              <a:gd name="connsiteX0" fmla="*/ 0 w 2844266"/>
              <a:gd name="connsiteY0" fmla="*/ 0 h 6918689"/>
              <a:gd name="connsiteX1" fmla="*/ 353315 w 2844266"/>
              <a:gd name="connsiteY1" fmla="*/ 0 h 6918689"/>
              <a:gd name="connsiteX2" fmla="*/ 2844266 w 2844266"/>
              <a:gd name="connsiteY2" fmla="*/ 6871393 h 6918689"/>
              <a:gd name="connsiteX3" fmla="*/ 2554014 w 2844266"/>
              <a:gd name="connsiteY3" fmla="*/ 6918689 h 6918689"/>
              <a:gd name="connsiteX4" fmla="*/ 0 w 2844266"/>
              <a:gd name="connsiteY4" fmla="*/ 0 h 6918689"/>
              <a:gd name="connsiteX0" fmla="*/ 0 w 2844266"/>
              <a:gd name="connsiteY0" fmla="*/ 0 h 6871393"/>
              <a:gd name="connsiteX1" fmla="*/ 353315 w 2844266"/>
              <a:gd name="connsiteY1" fmla="*/ 0 h 6871393"/>
              <a:gd name="connsiteX2" fmla="*/ 2844266 w 2844266"/>
              <a:gd name="connsiteY2" fmla="*/ 6871393 h 6871393"/>
              <a:gd name="connsiteX3" fmla="*/ 2554014 w 2844266"/>
              <a:gd name="connsiteY3" fmla="*/ 6867483 h 6871393"/>
              <a:gd name="connsiteX4" fmla="*/ 0 w 2844266"/>
              <a:gd name="connsiteY4" fmla="*/ 0 h 6871393"/>
              <a:gd name="connsiteX0" fmla="*/ 0 w 4071914"/>
              <a:gd name="connsiteY0" fmla="*/ 0 h 6903540"/>
              <a:gd name="connsiteX1" fmla="*/ 1580963 w 4071914"/>
              <a:gd name="connsiteY1" fmla="*/ 32147 h 6903540"/>
              <a:gd name="connsiteX2" fmla="*/ 4071914 w 4071914"/>
              <a:gd name="connsiteY2" fmla="*/ 6903540 h 6903540"/>
              <a:gd name="connsiteX3" fmla="*/ 3781662 w 4071914"/>
              <a:gd name="connsiteY3" fmla="*/ 6899630 h 6903540"/>
              <a:gd name="connsiteX4" fmla="*/ 0 w 4071914"/>
              <a:gd name="connsiteY4" fmla="*/ 0 h 6903540"/>
              <a:gd name="connsiteX0" fmla="*/ 0 w 4071914"/>
              <a:gd name="connsiteY0" fmla="*/ 0 h 6903540"/>
              <a:gd name="connsiteX1" fmla="*/ 353315 w 4071914"/>
              <a:gd name="connsiteY1" fmla="*/ 32147 h 6903540"/>
              <a:gd name="connsiteX2" fmla="*/ 4071914 w 4071914"/>
              <a:gd name="connsiteY2" fmla="*/ 6903540 h 6903540"/>
              <a:gd name="connsiteX3" fmla="*/ 3781662 w 4071914"/>
              <a:gd name="connsiteY3" fmla="*/ 6899630 h 6903540"/>
              <a:gd name="connsiteX4" fmla="*/ 0 w 4071914"/>
              <a:gd name="connsiteY4" fmla="*/ 0 h 6903540"/>
              <a:gd name="connsiteX0" fmla="*/ 0 w 4071914"/>
              <a:gd name="connsiteY0" fmla="*/ 0 h 6871393"/>
              <a:gd name="connsiteX1" fmla="*/ 353315 w 4071914"/>
              <a:gd name="connsiteY1" fmla="*/ 0 h 6871393"/>
              <a:gd name="connsiteX2" fmla="*/ 4071914 w 4071914"/>
              <a:gd name="connsiteY2" fmla="*/ 6871393 h 6871393"/>
              <a:gd name="connsiteX3" fmla="*/ 3781662 w 4071914"/>
              <a:gd name="connsiteY3" fmla="*/ 6867483 h 6871393"/>
              <a:gd name="connsiteX4" fmla="*/ 0 w 4071914"/>
              <a:gd name="connsiteY4" fmla="*/ 0 h 6871393"/>
              <a:gd name="connsiteX0" fmla="*/ 0 w 4099195"/>
              <a:gd name="connsiteY0" fmla="*/ 0 h 6871393"/>
              <a:gd name="connsiteX1" fmla="*/ 380596 w 4099195"/>
              <a:gd name="connsiteY1" fmla="*/ 0 h 6871393"/>
              <a:gd name="connsiteX2" fmla="*/ 4099195 w 4099195"/>
              <a:gd name="connsiteY2" fmla="*/ 6871393 h 6871393"/>
              <a:gd name="connsiteX3" fmla="*/ 3808943 w 4099195"/>
              <a:gd name="connsiteY3" fmla="*/ 6867483 h 6871393"/>
              <a:gd name="connsiteX4" fmla="*/ 0 w 4099195"/>
              <a:gd name="connsiteY4" fmla="*/ 0 h 6871393"/>
              <a:gd name="connsiteX0" fmla="*/ 0 w 4099195"/>
              <a:gd name="connsiteY0" fmla="*/ 0 h 6871393"/>
              <a:gd name="connsiteX1" fmla="*/ 298753 w 4099195"/>
              <a:gd name="connsiteY1" fmla="*/ 16073 h 6871393"/>
              <a:gd name="connsiteX2" fmla="*/ 4099195 w 4099195"/>
              <a:gd name="connsiteY2" fmla="*/ 6871393 h 6871393"/>
              <a:gd name="connsiteX3" fmla="*/ 3808943 w 4099195"/>
              <a:gd name="connsiteY3" fmla="*/ 6867483 h 6871393"/>
              <a:gd name="connsiteX4" fmla="*/ 0 w 4099195"/>
              <a:gd name="connsiteY4" fmla="*/ 0 h 6871393"/>
              <a:gd name="connsiteX0" fmla="*/ 0 w 4168822"/>
              <a:gd name="connsiteY0" fmla="*/ 0 h 6871393"/>
              <a:gd name="connsiteX1" fmla="*/ 368380 w 4168822"/>
              <a:gd name="connsiteY1" fmla="*/ 16073 h 6871393"/>
              <a:gd name="connsiteX2" fmla="*/ 4168822 w 4168822"/>
              <a:gd name="connsiteY2" fmla="*/ 6871393 h 6871393"/>
              <a:gd name="connsiteX3" fmla="*/ 3878570 w 4168822"/>
              <a:gd name="connsiteY3" fmla="*/ 6867483 h 6871393"/>
              <a:gd name="connsiteX4" fmla="*/ 0 w 4168822"/>
              <a:gd name="connsiteY4" fmla="*/ 0 h 6871393"/>
              <a:gd name="connsiteX0" fmla="*/ 0 w 4168822"/>
              <a:gd name="connsiteY0" fmla="*/ 38625 h 6855320"/>
              <a:gd name="connsiteX1" fmla="*/ 368380 w 4168822"/>
              <a:gd name="connsiteY1" fmla="*/ 0 h 6855320"/>
              <a:gd name="connsiteX2" fmla="*/ 4168822 w 4168822"/>
              <a:gd name="connsiteY2" fmla="*/ 6855320 h 6855320"/>
              <a:gd name="connsiteX3" fmla="*/ 3878570 w 4168822"/>
              <a:gd name="connsiteY3" fmla="*/ 6851410 h 6855320"/>
              <a:gd name="connsiteX4" fmla="*/ 0 w 4168822"/>
              <a:gd name="connsiteY4" fmla="*/ 38625 h 6855320"/>
              <a:gd name="connsiteX0" fmla="*/ 0 w 4204985"/>
              <a:gd name="connsiteY0" fmla="*/ 0 h 6933881"/>
              <a:gd name="connsiteX1" fmla="*/ 404543 w 4204985"/>
              <a:gd name="connsiteY1" fmla="*/ 78561 h 6933881"/>
              <a:gd name="connsiteX2" fmla="*/ 4204985 w 4204985"/>
              <a:gd name="connsiteY2" fmla="*/ 6933881 h 6933881"/>
              <a:gd name="connsiteX3" fmla="*/ 3914733 w 4204985"/>
              <a:gd name="connsiteY3" fmla="*/ 6929971 h 6933881"/>
              <a:gd name="connsiteX4" fmla="*/ 0 w 4204985"/>
              <a:gd name="connsiteY4" fmla="*/ 0 h 6933881"/>
              <a:gd name="connsiteX0" fmla="*/ 0 w 4186903"/>
              <a:gd name="connsiteY0" fmla="*/ 27972 h 6855320"/>
              <a:gd name="connsiteX1" fmla="*/ 386461 w 4186903"/>
              <a:gd name="connsiteY1" fmla="*/ 0 h 6855320"/>
              <a:gd name="connsiteX2" fmla="*/ 4186903 w 4186903"/>
              <a:gd name="connsiteY2" fmla="*/ 6855320 h 6855320"/>
              <a:gd name="connsiteX3" fmla="*/ 3896651 w 4186903"/>
              <a:gd name="connsiteY3" fmla="*/ 6851410 h 6855320"/>
              <a:gd name="connsiteX4" fmla="*/ 0 w 4186903"/>
              <a:gd name="connsiteY4" fmla="*/ 27972 h 6855320"/>
              <a:gd name="connsiteX0" fmla="*/ 0 w 4204984"/>
              <a:gd name="connsiteY0" fmla="*/ 0 h 6869963"/>
              <a:gd name="connsiteX1" fmla="*/ 404542 w 4204984"/>
              <a:gd name="connsiteY1" fmla="*/ 14643 h 6869963"/>
              <a:gd name="connsiteX2" fmla="*/ 4204984 w 4204984"/>
              <a:gd name="connsiteY2" fmla="*/ 6869963 h 6869963"/>
              <a:gd name="connsiteX3" fmla="*/ 3914732 w 4204984"/>
              <a:gd name="connsiteY3" fmla="*/ 6866053 h 6869963"/>
              <a:gd name="connsiteX4" fmla="*/ 0 w 4204984"/>
              <a:gd name="connsiteY4" fmla="*/ 0 h 6869963"/>
              <a:gd name="connsiteX0" fmla="*/ 0 w 4204984"/>
              <a:gd name="connsiteY0" fmla="*/ 0 h 6869963"/>
              <a:gd name="connsiteX1" fmla="*/ 326316 w 4204984"/>
              <a:gd name="connsiteY1" fmla="*/ 14643 h 6869963"/>
              <a:gd name="connsiteX2" fmla="*/ 4204984 w 4204984"/>
              <a:gd name="connsiteY2" fmla="*/ 6869963 h 6869963"/>
              <a:gd name="connsiteX3" fmla="*/ 3914732 w 4204984"/>
              <a:gd name="connsiteY3" fmla="*/ 6866053 h 6869963"/>
              <a:gd name="connsiteX4" fmla="*/ 0 w 4204984"/>
              <a:gd name="connsiteY4" fmla="*/ 0 h 6869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4984" h="6869963">
                <a:moveTo>
                  <a:pt x="0" y="0"/>
                </a:moveTo>
                <a:lnTo>
                  <a:pt x="326316" y="14643"/>
                </a:lnTo>
                <a:lnTo>
                  <a:pt x="4204984" y="6869963"/>
                </a:lnTo>
                <a:lnTo>
                  <a:pt x="3914732" y="6866053"/>
                </a:lnTo>
                <a:lnTo>
                  <a:pt x="0" y="0"/>
                </a:lnTo>
                <a:close/>
              </a:path>
            </a:pathLst>
          </a:custGeom>
          <a:solidFill>
            <a:srgbClr val="C2B7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33960" r="16667" b="32916"/>
          <a:stretch/>
        </p:blipFill>
        <p:spPr>
          <a:xfrm>
            <a:off x="209552" y="229390"/>
            <a:ext cx="2822037" cy="136800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4168779" y="-193282"/>
            <a:ext cx="4991263" cy="7251319"/>
            <a:chOff x="4168779" y="-193282"/>
            <a:chExt cx="4991263" cy="7251319"/>
          </a:xfrm>
        </p:grpSpPr>
        <p:pic>
          <p:nvPicPr>
            <p:cNvPr id="14" name="Image 1"/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</a:blip>
            <a:srcRect l="4044" r="13953" b="965"/>
            <a:stretch/>
          </p:blipFill>
          <p:spPr>
            <a:xfrm>
              <a:off x="4168779" y="-34476"/>
              <a:ext cx="4991263" cy="6908518"/>
            </a:xfrm>
            <a:prstGeom prst="rect">
              <a:avLst/>
            </a:prstGeom>
          </p:spPr>
        </p:pic>
        <p:sp>
          <p:nvSpPr>
            <p:cNvPr id="15" name="Rectangle 11"/>
            <p:cNvSpPr/>
            <p:nvPr/>
          </p:nvSpPr>
          <p:spPr>
            <a:xfrm rot="20857122">
              <a:off x="4854200" y="-193282"/>
              <a:ext cx="1028268" cy="7251319"/>
            </a:xfrm>
            <a:custGeom>
              <a:avLst/>
              <a:gdLst>
                <a:gd name="connsiteX0" fmla="*/ 0 w 353315"/>
                <a:gd name="connsiteY0" fmla="*/ 0 h 6508786"/>
                <a:gd name="connsiteX1" fmla="*/ 353315 w 353315"/>
                <a:gd name="connsiteY1" fmla="*/ 0 h 6508786"/>
                <a:gd name="connsiteX2" fmla="*/ 353315 w 353315"/>
                <a:gd name="connsiteY2" fmla="*/ 6508786 h 6508786"/>
                <a:gd name="connsiteX3" fmla="*/ 0 w 353315"/>
                <a:gd name="connsiteY3" fmla="*/ 6508786 h 6508786"/>
                <a:gd name="connsiteX4" fmla="*/ 0 w 353315"/>
                <a:gd name="connsiteY4" fmla="*/ 0 h 6508786"/>
                <a:gd name="connsiteX0" fmla="*/ 0 w 2844266"/>
                <a:gd name="connsiteY0" fmla="*/ 0 h 6871393"/>
                <a:gd name="connsiteX1" fmla="*/ 353315 w 2844266"/>
                <a:gd name="connsiteY1" fmla="*/ 0 h 6871393"/>
                <a:gd name="connsiteX2" fmla="*/ 2844266 w 2844266"/>
                <a:gd name="connsiteY2" fmla="*/ 6871393 h 6871393"/>
                <a:gd name="connsiteX3" fmla="*/ 0 w 2844266"/>
                <a:gd name="connsiteY3" fmla="*/ 6508786 h 6871393"/>
                <a:gd name="connsiteX4" fmla="*/ 0 w 2844266"/>
                <a:gd name="connsiteY4" fmla="*/ 0 h 6871393"/>
                <a:gd name="connsiteX0" fmla="*/ 0 w 2844266"/>
                <a:gd name="connsiteY0" fmla="*/ 0 h 6918689"/>
                <a:gd name="connsiteX1" fmla="*/ 353315 w 2844266"/>
                <a:gd name="connsiteY1" fmla="*/ 0 h 6918689"/>
                <a:gd name="connsiteX2" fmla="*/ 2844266 w 2844266"/>
                <a:gd name="connsiteY2" fmla="*/ 6871393 h 6918689"/>
                <a:gd name="connsiteX3" fmla="*/ 2554014 w 2844266"/>
                <a:gd name="connsiteY3" fmla="*/ 6918689 h 6918689"/>
                <a:gd name="connsiteX4" fmla="*/ 0 w 2844266"/>
                <a:gd name="connsiteY4" fmla="*/ 0 h 6918689"/>
                <a:gd name="connsiteX0" fmla="*/ 0 w 2844266"/>
                <a:gd name="connsiteY0" fmla="*/ 0 h 6871393"/>
                <a:gd name="connsiteX1" fmla="*/ 353315 w 2844266"/>
                <a:gd name="connsiteY1" fmla="*/ 0 h 6871393"/>
                <a:gd name="connsiteX2" fmla="*/ 2844266 w 2844266"/>
                <a:gd name="connsiteY2" fmla="*/ 6871393 h 6871393"/>
                <a:gd name="connsiteX3" fmla="*/ 2554014 w 2844266"/>
                <a:gd name="connsiteY3" fmla="*/ 6867483 h 6871393"/>
                <a:gd name="connsiteX4" fmla="*/ 0 w 2844266"/>
                <a:gd name="connsiteY4" fmla="*/ 0 h 687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4266" h="6871393">
                  <a:moveTo>
                    <a:pt x="0" y="0"/>
                  </a:moveTo>
                  <a:lnTo>
                    <a:pt x="353315" y="0"/>
                  </a:lnTo>
                  <a:lnTo>
                    <a:pt x="2844266" y="6871393"/>
                  </a:lnTo>
                  <a:lnTo>
                    <a:pt x="2554014" y="6867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B7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943253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3412" y="1600203"/>
            <a:ext cx="7394036" cy="4721085"/>
          </a:xfrm>
          <a:prstGeom prst="rect">
            <a:avLst/>
          </a:prstGeom>
        </p:spPr>
        <p:txBody>
          <a:bodyPr/>
          <a:lstStyle>
            <a:lvl1pPr algn="just">
              <a:buClr>
                <a:srgbClr val="002060"/>
              </a:buClr>
              <a:defRPr sz="2800">
                <a:latin typeface="Tw Cen MT" panose="020B0602020104020603" pitchFamily="34" charset="0"/>
              </a:defRPr>
            </a:lvl1pPr>
            <a:lvl2pPr marL="557213" indent="-214313" algn="just">
              <a:buClr>
                <a:srgbClr val="00B1A5"/>
              </a:buClr>
              <a:buFont typeface="Arial" panose="020B0604020202020204" pitchFamily="34" charset="0"/>
              <a:buChar char="•"/>
              <a:defRPr sz="2400">
                <a:latin typeface="Tw Cen MT" panose="020B0602020104020603" pitchFamily="34" charset="0"/>
              </a:defRPr>
            </a:lvl2pPr>
            <a:lvl3pPr algn="just">
              <a:buClr>
                <a:srgbClr val="FF6B00"/>
              </a:buClr>
              <a:defRPr sz="2000">
                <a:latin typeface="Tw Cen MT" panose="020B0602020104020603" pitchFamily="34" charset="0"/>
              </a:defRPr>
            </a:lvl3pPr>
            <a:lvl4pPr algn="just">
              <a:buClr>
                <a:srgbClr val="C2B7AD"/>
              </a:buClr>
              <a:defRPr sz="1600">
                <a:latin typeface="Tw Cen MT" panose="020B0602020104020603" pitchFamily="34" charset="0"/>
              </a:defRPr>
            </a:lvl4pPr>
            <a:lvl5pPr algn="just">
              <a:buClr>
                <a:srgbClr val="5C92AB"/>
              </a:buClr>
              <a:defRPr sz="1600">
                <a:latin typeface="Tw Cen MT" panose="020B0602020104020603" pitchFamily="34" charset="0"/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 hasCustomPrompt="1"/>
          </p:nvPr>
        </p:nvSpPr>
        <p:spPr>
          <a:xfrm>
            <a:off x="173412" y="200185"/>
            <a:ext cx="6826460" cy="605475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ts val="4320"/>
              </a:lnSpc>
              <a:defRPr sz="3600" b="0" cap="small" baseline="0">
                <a:solidFill>
                  <a:srgbClr val="00B1A5"/>
                </a:solidFill>
                <a:latin typeface="Tw Cen MT" panose="020B0602020104020603" pitchFamily="34" charset="0"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 flipH="1">
            <a:off x="85725" y="88922"/>
            <a:ext cx="36000" cy="828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 flipH="1">
            <a:off x="85725" y="88922"/>
            <a:ext cx="36000" cy="828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10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83788" y="224082"/>
            <a:ext cx="7015370" cy="605475"/>
          </a:xfrm>
          <a:prstGeom prst="rect">
            <a:avLst/>
          </a:prstGeom>
        </p:spPr>
        <p:txBody>
          <a:bodyPr anchor="ctr" anchorCtr="0"/>
          <a:lstStyle>
            <a:lvl1pPr algn="l">
              <a:defRPr lang="fr-FR" sz="3600" b="0" kern="1200" cap="small" baseline="0" dirty="0">
                <a:solidFill>
                  <a:srgbClr val="00B1A5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8" name="Rectangle 7"/>
          <p:cNvSpPr/>
          <p:nvPr/>
        </p:nvSpPr>
        <p:spPr>
          <a:xfrm flipH="1">
            <a:off x="85725" y="112819"/>
            <a:ext cx="36000" cy="828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173412" y="1600203"/>
            <a:ext cx="7394036" cy="4721085"/>
          </a:xfrm>
          <a:prstGeom prst="rect">
            <a:avLst/>
          </a:prstGeom>
        </p:spPr>
        <p:txBody>
          <a:bodyPr/>
          <a:lstStyle>
            <a:lvl1pPr algn="just">
              <a:buClr>
                <a:srgbClr val="002060"/>
              </a:buClr>
              <a:defRPr sz="2800">
                <a:latin typeface="Tw Cen MT" panose="020B0602020104020603" pitchFamily="34" charset="0"/>
              </a:defRPr>
            </a:lvl1pPr>
            <a:lvl2pPr marL="557213" indent="-214313" algn="just">
              <a:buClr>
                <a:srgbClr val="00B1A5"/>
              </a:buClr>
              <a:buFont typeface="Arial" panose="020B0604020202020204" pitchFamily="34" charset="0"/>
              <a:buChar char="•"/>
              <a:defRPr sz="2400">
                <a:latin typeface="Tw Cen MT" panose="020B0602020104020603" pitchFamily="34" charset="0"/>
              </a:defRPr>
            </a:lvl2pPr>
            <a:lvl3pPr algn="just">
              <a:buClr>
                <a:srgbClr val="FF6B00"/>
              </a:buClr>
              <a:defRPr sz="2000">
                <a:latin typeface="Tw Cen MT" panose="020B0602020104020603" pitchFamily="34" charset="0"/>
              </a:defRPr>
            </a:lvl3pPr>
            <a:lvl4pPr algn="just">
              <a:buClr>
                <a:srgbClr val="C2B7AD"/>
              </a:buClr>
              <a:defRPr sz="1600">
                <a:latin typeface="Tw Cen MT" panose="020B0602020104020603" pitchFamily="34" charset="0"/>
              </a:defRPr>
            </a:lvl4pPr>
            <a:lvl5pPr algn="just">
              <a:buClr>
                <a:srgbClr val="5C92AB"/>
              </a:buClr>
              <a:defRPr sz="1600">
                <a:latin typeface="Tw Cen MT" panose="020B0602020104020603" pitchFamily="34" charset="0"/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5" name="Rectangle 4"/>
          <p:cNvSpPr/>
          <p:nvPr userDrawn="1"/>
        </p:nvSpPr>
        <p:spPr>
          <a:xfrm flipH="1">
            <a:off x="85725" y="112819"/>
            <a:ext cx="36000" cy="828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679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8990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s layou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3"/>
          <p:cNvPicPr>
            <a:picLocks noChangeAspect="1"/>
          </p:cNvPicPr>
          <p:nvPr/>
        </p:nvPicPr>
        <p:blipFill rotWithShape="1">
          <a:blip r:embed="rId2"/>
          <a:srcRect r="28339"/>
          <a:stretch/>
        </p:blipFill>
        <p:spPr>
          <a:xfrm>
            <a:off x="4831722" y="-19414"/>
            <a:ext cx="4332014" cy="6858001"/>
          </a:xfrm>
          <a:prstGeom prst="rect">
            <a:avLst/>
          </a:prstGeom>
        </p:spPr>
      </p:pic>
      <p:sp>
        <p:nvSpPr>
          <p:cNvPr id="21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6864831" y="3198322"/>
            <a:ext cx="2255567" cy="3904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5pPr marL="0" indent="0" algn="l">
              <a:buNone/>
              <a:defRPr sz="2400" b="0" cap="small" baseline="0">
                <a:solidFill>
                  <a:schemeClr val="bg1"/>
                </a:solidFill>
                <a:latin typeface="Tw Cen MT" panose="020B0602020104020603" pitchFamily="34" charset="0"/>
              </a:defRPr>
            </a:lvl5pPr>
          </a:lstStyle>
          <a:p>
            <a:pPr lvl="4"/>
            <a:r>
              <a:rPr lang="fr-FR" dirty="0"/>
              <a:t>Headlines</a:t>
            </a:r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6741999" y="3095395"/>
            <a:ext cx="13648" cy="576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897986" y="1825877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1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897986" y="2624615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2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97986" y="3388890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3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97986" y="4022882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4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897986" y="4829862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5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97986" y="5571810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6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6" b="15628"/>
          <a:stretch/>
        </p:blipFill>
        <p:spPr>
          <a:xfrm>
            <a:off x="7688253" y="142922"/>
            <a:ext cx="1396270" cy="720000"/>
          </a:xfrm>
          <a:prstGeom prst="rect">
            <a:avLst/>
          </a:prstGeom>
        </p:spPr>
      </p:pic>
      <p:sp>
        <p:nvSpPr>
          <p:cNvPr id="20" name="Content Placeholder 3"/>
          <p:cNvSpPr>
            <a:spLocks noGrp="1"/>
          </p:cNvSpPr>
          <p:nvPr>
            <p:ph sz="quarter" idx="18" hasCustomPrompt="1"/>
          </p:nvPr>
        </p:nvSpPr>
        <p:spPr>
          <a:xfrm>
            <a:off x="221916" y="2603857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2|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221916" y="3368132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3|</a:t>
            </a:r>
          </a:p>
        </p:txBody>
      </p:sp>
      <p:sp>
        <p:nvSpPr>
          <p:cNvPr id="24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221916" y="4002124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4|</a:t>
            </a:r>
          </a:p>
        </p:txBody>
      </p:sp>
      <p:sp>
        <p:nvSpPr>
          <p:cNvPr id="25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221916" y="4809104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5|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quarter" idx="22" hasCustomPrompt="1"/>
          </p:nvPr>
        </p:nvSpPr>
        <p:spPr>
          <a:xfrm>
            <a:off x="221916" y="5551052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6|</a:t>
            </a:r>
          </a:p>
        </p:txBody>
      </p:sp>
      <p:sp>
        <p:nvSpPr>
          <p:cNvPr id="19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6864831" y="3198322"/>
            <a:ext cx="2255567" cy="3904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5pPr marL="0" indent="0" algn="l">
              <a:buNone/>
              <a:defRPr sz="2400" b="0" cap="small" baseline="0">
                <a:solidFill>
                  <a:schemeClr val="bg1"/>
                </a:solidFill>
                <a:latin typeface="Tw Cen MT" panose="020B0602020104020603" pitchFamily="34" charset="0"/>
              </a:defRPr>
            </a:lvl5pPr>
          </a:lstStyle>
          <a:p>
            <a:pPr lvl="4"/>
            <a:r>
              <a:rPr lang="fr-FR" dirty="0"/>
              <a:t>Headlines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741999" y="3095395"/>
            <a:ext cx="13648" cy="576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6" b="15628"/>
          <a:stretch/>
        </p:blipFill>
        <p:spPr>
          <a:xfrm>
            <a:off x="7688253" y="142922"/>
            <a:ext cx="1396270" cy="720000"/>
          </a:xfrm>
          <a:prstGeom prst="rect">
            <a:avLst/>
          </a:prstGeom>
        </p:spPr>
      </p:pic>
      <p:sp>
        <p:nvSpPr>
          <p:cNvPr id="29" name="Content Placeholder 3"/>
          <p:cNvSpPr>
            <a:spLocks noGrp="1"/>
          </p:cNvSpPr>
          <p:nvPr>
            <p:ph sz="quarter" idx="23" hasCustomPrompt="1"/>
          </p:nvPr>
        </p:nvSpPr>
        <p:spPr>
          <a:xfrm>
            <a:off x="221916" y="1756248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1|</a:t>
            </a:r>
          </a:p>
        </p:txBody>
      </p:sp>
    </p:spTree>
    <p:extLst>
      <p:ext uri="{BB962C8B-B14F-4D97-AF65-F5344CB8AC3E}">
        <p14:creationId xmlns:p14="http://schemas.microsoft.com/office/powerpoint/2010/main" val="2811426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s layout_pi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 1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r="15950" b="4030"/>
          <a:stretch/>
        </p:blipFill>
        <p:spPr>
          <a:xfrm>
            <a:off x="4180473" y="-6588"/>
            <a:ext cx="4963527" cy="6877318"/>
          </a:xfrm>
          <a:prstGeom prst="rect">
            <a:avLst/>
          </a:prstGeom>
        </p:spPr>
      </p:pic>
      <p:sp>
        <p:nvSpPr>
          <p:cNvPr id="21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6864831" y="3198322"/>
            <a:ext cx="2255567" cy="3904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5pPr marL="0" indent="0" algn="l">
              <a:buNone/>
              <a:defRPr sz="2400" b="0" cap="small" baseline="0">
                <a:solidFill>
                  <a:schemeClr val="bg1"/>
                </a:solidFill>
                <a:latin typeface="Tw Cen MT" panose="020B0602020104020603" pitchFamily="34" charset="0"/>
              </a:defRPr>
            </a:lvl5pPr>
          </a:lstStyle>
          <a:p>
            <a:pPr lvl="4"/>
            <a:r>
              <a:rPr lang="fr-FR" dirty="0"/>
              <a:t>Headlines</a:t>
            </a:r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6741999" y="3095395"/>
            <a:ext cx="13648" cy="576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897986" y="1825877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1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897986" y="2624615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2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97986" y="3388890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3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97986" y="4022882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4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897986" y="4829862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5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97986" y="5571810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6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6" b="15628"/>
          <a:stretch/>
        </p:blipFill>
        <p:spPr>
          <a:xfrm>
            <a:off x="7688253" y="142922"/>
            <a:ext cx="1396270" cy="720000"/>
          </a:xfrm>
          <a:prstGeom prst="rect">
            <a:avLst/>
          </a:prstGeom>
        </p:spPr>
      </p:pic>
      <p:sp>
        <p:nvSpPr>
          <p:cNvPr id="20" name="Content Placeholder 3"/>
          <p:cNvSpPr>
            <a:spLocks noGrp="1"/>
          </p:cNvSpPr>
          <p:nvPr>
            <p:ph sz="quarter" idx="18" hasCustomPrompt="1"/>
          </p:nvPr>
        </p:nvSpPr>
        <p:spPr>
          <a:xfrm>
            <a:off x="221916" y="2603857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2|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221916" y="3368132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3|</a:t>
            </a:r>
          </a:p>
        </p:txBody>
      </p:sp>
      <p:sp>
        <p:nvSpPr>
          <p:cNvPr id="24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221916" y="4002124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4|</a:t>
            </a:r>
          </a:p>
        </p:txBody>
      </p:sp>
      <p:sp>
        <p:nvSpPr>
          <p:cNvPr id="25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221916" y="4809104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5|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quarter" idx="22" hasCustomPrompt="1"/>
          </p:nvPr>
        </p:nvSpPr>
        <p:spPr>
          <a:xfrm>
            <a:off x="221916" y="5551052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6|</a:t>
            </a:r>
          </a:p>
        </p:txBody>
      </p:sp>
      <p:sp>
        <p:nvSpPr>
          <p:cNvPr id="19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6864831" y="3198322"/>
            <a:ext cx="2255567" cy="3904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5pPr marL="0" indent="0" algn="l">
              <a:buNone/>
              <a:defRPr sz="2400" b="0" cap="small" baseline="0">
                <a:solidFill>
                  <a:schemeClr val="tx1"/>
                </a:solidFill>
                <a:latin typeface="Tw Cen MT" panose="020B0602020104020603" pitchFamily="34" charset="0"/>
              </a:defRPr>
            </a:lvl5pPr>
          </a:lstStyle>
          <a:p>
            <a:pPr lvl="4"/>
            <a:r>
              <a:rPr lang="fr-FR" dirty="0"/>
              <a:t>Headlines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741999" y="3095395"/>
            <a:ext cx="13648" cy="576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88253" y="203449"/>
            <a:ext cx="1396270" cy="598946"/>
          </a:xfrm>
          <a:prstGeom prst="rect">
            <a:avLst/>
          </a:prstGeom>
        </p:spPr>
      </p:pic>
      <p:sp>
        <p:nvSpPr>
          <p:cNvPr id="29" name="Content Placeholder 3"/>
          <p:cNvSpPr>
            <a:spLocks noGrp="1"/>
          </p:cNvSpPr>
          <p:nvPr>
            <p:ph sz="quarter" idx="23" hasCustomPrompt="1"/>
          </p:nvPr>
        </p:nvSpPr>
        <p:spPr>
          <a:xfrm>
            <a:off x="221916" y="1756248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1|</a:t>
            </a:r>
          </a:p>
        </p:txBody>
      </p:sp>
      <p:sp>
        <p:nvSpPr>
          <p:cNvPr id="41" name="Rectangle 11"/>
          <p:cNvSpPr/>
          <p:nvPr userDrawn="1"/>
        </p:nvSpPr>
        <p:spPr>
          <a:xfrm>
            <a:off x="4107281" y="-19318"/>
            <a:ext cx="2586961" cy="6877318"/>
          </a:xfrm>
          <a:custGeom>
            <a:avLst/>
            <a:gdLst>
              <a:gd name="connsiteX0" fmla="*/ 0 w 353315"/>
              <a:gd name="connsiteY0" fmla="*/ 0 h 6508786"/>
              <a:gd name="connsiteX1" fmla="*/ 353315 w 353315"/>
              <a:gd name="connsiteY1" fmla="*/ 0 h 6508786"/>
              <a:gd name="connsiteX2" fmla="*/ 353315 w 353315"/>
              <a:gd name="connsiteY2" fmla="*/ 6508786 h 6508786"/>
              <a:gd name="connsiteX3" fmla="*/ 0 w 353315"/>
              <a:gd name="connsiteY3" fmla="*/ 6508786 h 6508786"/>
              <a:gd name="connsiteX4" fmla="*/ 0 w 353315"/>
              <a:gd name="connsiteY4" fmla="*/ 0 h 6508786"/>
              <a:gd name="connsiteX0" fmla="*/ 0 w 2844266"/>
              <a:gd name="connsiteY0" fmla="*/ 0 h 6871393"/>
              <a:gd name="connsiteX1" fmla="*/ 353315 w 2844266"/>
              <a:gd name="connsiteY1" fmla="*/ 0 h 6871393"/>
              <a:gd name="connsiteX2" fmla="*/ 2844266 w 2844266"/>
              <a:gd name="connsiteY2" fmla="*/ 6871393 h 6871393"/>
              <a:gd name="connsiteX3" fmla="*/ 0 w 2844266"/>
              <a:gd name="connsiteY3" fmla="*/ 6508786 h 6871393"/>
              <a:gd name="connsiteX4" fmla="*/ 0 w 2844266"/>
              <a:gd name="connsiteY4" fmla="*/ 0 h 6871393"/>
              <a:gd name="connsiteX0" fmla="*/ 0 w 2844266"/>
              <a:gd name="connsiteY0" fmla="*/ 0 h 6918689"/>
              <a:gd name="connsiteX1" fmla="*/ 353315 w 2844266"/>
              <a:gd name="connsiteY1" fmla="*/ 0 h 6918689"/>
              <a:gd name="connsiteX2" fmla="*/ 2844266 w 2844266"/>
              <a:gd name="connsiteY2" fmla="*/ 6871393 h 6918689"/>
              <a:gd name="connsiteX3" fmla="*/ 2554014 w 2844266"/>
              <a:gd name="connsiteY3" fmla="*/ 6918689 h 6918689"/>
              <a:gd name="connsiteX4" fmla="*/ 0 w 2844266"/>
              <a:gd name="connsiteY4" fmla="*/ 0 h 6918689"/>
              <a:gd name="connsiteX0" fmla="*/ 0 w 2844266"/>
              <a:gd name="connsiteY0" fmla="*/ 0 h 6871393"/>
              <a:gd name="connsiteX1" fmla="*/ 353315 w 2844266"/>
              <a:gd name="connsiteY1" fmla="*/ 0 h 6871393"/>
              <a:gd name="connsiteX2" fmla="*/ 2844266 w 2844266"/>
              <a:gd name="connsiteY2" fmla="*/ 6871393 h 6871393"/>
              <a:gd name="connsiteX3" fmla="*/ 2554014 w 2844266"/>
              <a:gd name="connsiteY3" fmla="*/ 6867483 h 6871393"/>
              <a:gd name="connsiteX4" fmla="*/ 0 w 2844266"/>
              <a:gd name="connsiteY4" fmla="*/ 0 h 6871393"/>
              <a:gd name="connsiteX0" fmla="*/ 0 w 4071914"/>
              <a:gd name="connsiteY0" fmla="*/ 0 h 6903540"/>
              <a:gd name="connsiteX1" fmla="*/ 1580963 w 4071914"/>
              <a:gd name="connsiteY1" fmla="*/ 32147 h 6903540"/>
              <a:gd name="connsiteX2" fmla="*/ 4071914 w 4071914"/>
              <a:gd name="connsiteY2" fmla="*/ 6903540 h 6903540"/>
              <a:gd name="connsiteX3" fmla="*/ 3781662 w 4071914"/>
              <a:gd name="connsiteY3" fmla="*/ 6899630 h 6903540"/>
              <a:gd name="connsiteX4" fmla="*/ 0 w 4071914"/>
              <a:gd name="connsiteY4" fmla="*/ 0 h 6903540"/>
              <a:gd name="connsiteX0" fmla="*/ 0 w 4071914"/>
              <a:gd name="connsiteY0" fmla="*/ 0 h 6903540"/>
              <a:gd name="connsiteX1" fmla="*/ 353315 w 4071914"/>
              <a:gd name="connsiteY1" fmla="*/ 32147 h 6903540"/>
              <a:gd name="connsiteX2" fmla="*/ 4071914 w 4071914"/>
              <a:gd name="connsiteY2" fmla="*/ 6903540 h 6903540"/>
              <a:gd name="connsiteX3" fmla="*/ 3781662 w 4071914"/>
              <a:gd name="connsiteY3" fmla="*/ 6899630 h 6903540"/>
              <a:gd name="connsiteX4" fmla="*/ 0 w 4071914"/>
              <a:gd name="connsiteY4" fmla="*/ 0 h 6903540"/>
              <a:gd name="connsiteX0" fmla="*/ 0 w 4071914"/>
              <a:gd name="connsiteY0" fmla="*/ 0 h 6871393"/>
              <a:gd name="connsiteX1" fmla="*/ 353315 w 4071914"/>
              <a:gd name="connsiteY1" fmla="*/ 0 h 6871393"/>
              <a:gd name="connsiteX2" fmla="*/ 4071914 w 4071914"/>
              <a:gd name="connsiteY2" fmla="*/ 6871393 h 6871393"/>
              <a:gd name="connsiteX3" fmla="*/ 3781662 w 4071914"/>
              <a:gd name="connsiteY3" fmla="*/ 6867483 h 6871393"/>
              <a:gd name="connsiteX4" fmla="*/ 0 w 4071914"/>
              <a:gd name="connsiteY4" fmla="*/ 0 h 6871393"/>
              <a:gd name="connsiteX0" fmla="*/ 0 w 4099195"/>
              <a:gd name="connsiteY0" fmla="*/ 0 h 6871393"/>
              <a:gd name="connsiteX1" fmla="*/ 380596 w 4099195"/>
              <a:gd name="connsiteY1" fmla="*/ 0 h 6871393"/>
              <a:gd name="connsiteX2" fmla="*/ 4099195 w 4099195"/>
              <a:gd name="connsiteY2" fmla="*/ 6871393 h 6871393"/>
              <a:gd name="connsiteX3" fmla="*/ 3808943 w 4099195"/>
              <a:gd name="connsiteY3" fmla="*/ 6867483 h 6871393"/>
              <a:gd name="connsiteX4" fmla="*/ 0 w 4099195"/>
              <a:gd name="connsiteY4" fmla="*/ 0 h 6871393"/>
              <a:gd name="connsiteX0" fmla="*/ 0 w 4099195"/>
              <a:gd name="connsiteY0" fmla="*/ 0 h 6871393"/>
              <a:gd name="connsiteX1" fmla="*/ 298753 w 4099195"/>
              <a:gd name="connsiteY1" fmla="*/ 16073 h 6871393"/>
              <a:gd name="connsiteX2" fmla="*/ 4099195 w 4099195"/>
              <a:gd name="connsiteY2" fmla="*/ 6871393 h 6871393"/>
              <a:gd name="connsiteX3" fmla="*/ 3808943 w 4099195"/>
              <a:gd name="connsiteY3" fmla="*/ 6867483 h 6871393"/>
              <a:gd name="connsiteX4" fmla="*/ 0 w 4099195"/>
              <a:gd name="connsiteY4" fmla="*/ 0 h 6871393"/>
              <a:gd name="connsiteX0" fmla="*/ 0 w 4168822"/>
              <a:gd name="connsiteY0" fmla="*/ 0 h 6871393"/>
              <a:gd name="connsiteX1" fmla="*/ 368380 w 4168822"/>
              <a:gd name="connsiteY1" fmla="*/ 16073 h 6871393"/>
              <a:gd name="connsiteX2" fmla="*/ 4168822 w 4168822"/>
              <a:gd name="connsiteY2" fmla="*/ 6871393 h 6871393"/>
              <a:gd name="connsiteX3" fmla="*/ 3878570 w 4168822"/>
              <a:gd name="connsiteY3" fmla="*/ 6867483 h 6871393"/>
              <a:gd name="connsiteX4" fmla="*/ 0 w 4168822"/>
              <a:gd name="connsiteY4" fmla="*/ 0 h 6871393"/>
              <a:gd name="connsiteX0" fmla="*/ 0 w 4168822"/>
              <a:gd name="connsiteY0" fmla="*/ 38625 h 6855320"/>
              <a:gd name="connsiteX1" fmla="*/ 368380 w 4168822"/>
              <a:gd name="connsiteY1" fmla="*/ 0 h 6855320"/>
              <a:gd name="connsiteX2" fmla="*/ 4168822 w 4168822"/>
              <a:gd name="connsiteY2" fmla="*/ 6855320 h 6855320"/>
              <a:gd name="connsiteX3" fmla="*/ 3878570 w 4168822"/>
              <a:gd name="connsiteY3" fmla="*/ 6851410 h 6855320"/>
              <a:gd name="connsiteX4" fmla="*/ 0 w 4168822"/>
              <a:gd name="connsiteY4" fmla="*/ 38625 h 6855320"/>
              <a:gd name="connsiteX0" fmla="*/ 0 w 4204985"/>
              <a:gd name="connsiteY0" fmla="*/ 0 h 6933881"/>
              <a:gd name="connsiteX1" fmla="*/ 404543 w 4204985"/>
              <a:gd name="connsiteY1" fmla="*/ 78561 h 6933881"/>
              <a:gd name="connsiteX2" fmla="*/ 4204985 w 4204985"/>
              <a:gd name="connsiteY2" fmla="*/ 6933881 h 6933881"/>
              <a:gd name="connsiteX3" fmla="*/ 3914733 w 4204985"/>
              <a:gd name="connsiteY3" fmla="*/ 6929971 h 6933881"/>
              <a:gd name="connsiteX4" fmla="*/ 0 w 4204985"/>
              <a:gd name="connsiteY4" fmla="*/ 0 h 6933881"/>
              <a:gd name="connsiteX0" fmla="*/ 0 w 4186903"/>
              <a:gd name="connsiteY0" fmla="*/ 27972 h 6855320"/>
              <a:gd name="connsiteX1" fmla="*/ 386461 w 4186903"/>
              <a:gd name="connsiteY1" fmla="*/ 0 h 6855320"/>
              <a:gd name="connsiteX2" fmla="*/ 4186903 w 4186903"/>
              <a:gd name="connsiteY2" fmla="*/ 6855320 h 6855320"/>
              <a:gd name="connsiteX3" fmla="*/ 3896651 w 4186903"/>
              <a:gd name="connsiteY3" fmla="*/ 6851410 h 6855320"/>
              <a:gd name="connsiteX4" fmla="*/ 0 w 4186903"/>
              <a:gd name="connsiteY4" fmla="*/ 27972 h 6855320"/>
              <a:gd name="connsiteX0" fmla="*/ 0 w 4204984"/>
              <a:gd name="connsiteY0" fmla="*/ 0 h 6869963"/>
              <a:gd name="connsiteX1" fmla="*/ 404542 w 4204984"/>
              <a:gd name="connsiteY1" fmla="*/ 14643 h 6869963"/>
              <a:gd name="connsiteX2" fmla="*/ 4204984 w 4204984"/>
              <a:gd name="connsiteY2" fmla="*/ 6869963 h 6869963"/>
              <a:gd name="connsiteX3" fmla="*/ 3914732 w 4204984"/>
              <a:gd name="connsiteY3" fmla="*/ 6866053 h 6869963"/>
              <a:gd name="connsiteX4" fmla="*/ 0 w 4204984"/>
              <a:gd name="connsiteY4" fmla="*/ 0 h 6869963"/>
              <a:gd name="connsiteX0" fmla="*/ 0 w 4204984"/>
              <a:gd name="connsiteY0" fmla="*/ 0 h 6869963"/>
              <a:gd name="connsiteX1" fmla="*/ 326316 w 4204984"/>
              <a:gd name="connsiteY1" fmla="*/ 14643 h 6869963"/>
              <a:gd name="connsiteX2" fmla="*/ 4204984 w 4204984"/>
              <a:gd name="connsiteY2" fmla="*/ 6869963 h 6869963"/>
              <a:gd name="connsiteX3" fmla="*/ 3914732 w 4204984"/>
              <a:gd name="connsiteY3" fmla="*/ 6866053 h 6869963"/>
              <a:gd name="connsiteX4" fmla="*/ 0 w 4204984"/>
              <a:gd name="connsiteY4" fmla="*/ 0 h 6869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4984" h="6869963">
                <a:moveTo>
                  <a:pt x="0" y="0"/>
                </a:moveTo>
                <a:lnTo>
                  <a:pt x="326316" y="14643"/>
                </a:lnTo>
                <a:lnTo>
                  <a:pt x="4204984" y="6869963"/>
                </a:lnTo>
                <a:lnTo>
                  <a:pt x="3914732" y="6866053"/>
                </a:lnTo>
                <a:lnTo>
                  <a:pt x="0" y="0"/>
                </a:lnTo>
                <a:close/>
              </a:path>
            </a:pathLst>
          </a:custGeom>
          <a:solidFill>
            <a:srgbClr val="C2B7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61159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s layout_pi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>
          <a:xfrm>
            <a:off x="4168779" y="-193282"/>
            <a:ext cx="4991263" cy="7251319"/>
            <a:chOff x="4168779" y="-193282"/>
            <a:chExt cx="4991263" cy="7251319"/>
          </a:xfrm>
        </p:grpSpPr>
        <p:pic>
          <p:nvPicPr>
            <p:cNvPr id="36" name="Image 1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</a:blip>
            <a:srcRect l="4044" r="13953" b="965"/>
            <a:stretch/>
          </p:blipFill>
          <p:spPr>
            <a:xfrm>
              <a:off x="4168779" y="-34476"/>
              <a:ext cx="4991263" cy="6908518"/>
            </a:xfrm>
            <a:prstGeom prst="rect">
              <a:avLst/>
            </a:prstGeom>
          </p:spPr>
        </p:pic>
        <p:sp>
          <p:nvSpPr>
            <p:cNvPr id="38" name="Rectangle 11"/>
            <p:cNvSpPr/>
            <p:nvPr/>
          </p:nvSpPr>
          <p:spPr>
            <a:xfrm rot="20857122">
              <a:off x="4854200" y="-193282"/>
              <a:ext cx="1028268" cy="7251319"/>
            </a:xfrm>
            <a:custGeom>
              <a:avLst/>
              <a:gdLst>
                <a:gd name="connsiteX0" fmla="*/ 0 w 353315"/>
                <a:gd name="connsiteY0" fmla="*/ 0 h 6508786"/>
                <a:gd name="connsiteX1" fmla="*/ 353315 w 353315"/>
                <a:gd name="connsiteY1" fmla="*/ 0 h 6508786"/>
                <a:gd name="connsiteX2" fmla="*/ 353315 w 353315"/>
                <a:gd name="connsiteY2" fmla="*/ 6508786 h 6508786"/>
                <a:gd name="connsiteX3" fmla="*/ 0 w 353315"/>
                <a:gd name="connsiteY3" fmla="*/ 6508786 h 6508786"/>
                <a:gd name="connsiteX4" fmla="*/ 0 w 353315"/>
                <a:gd name="connsiteY4" fmla="*/ 0 h 6508786"/>
                <a:gd name="connsiteX0" fmla="*/ 0 w 2844266"/>
                <a:gd name="connsiteY0" fmla="*/ 0 h 6871393"/>
                <a:gd name="connsiteX1" fmla="*/ 353315 w 2844266"/>
                <a:gd name="connsiteY1" fmla="*/ 0 h 6871393"/>
                <a:gd name="connsiteX2" fmla="*/ 2844266 w 2844266"/>
                <a:gd name="connsiteY2" fmla="*/ 6871393 h 6871393"/>
                <a:gd name="connsiteX3" fmla="*/ 0 w 2844266"/>
                <a:gd name="connsiteY3" fmla="*/ 6508786 h 6871393"/>
                <a:gd name="connsiteX4" fmla="*/ 0 w 2844266"/>
                <a:gd name="connsiteY4" fmla="*/ 0 h 6871393"/>
                <a:gd name="connsiteX0" fmla="*/ 0 w 2844266"/>
                <a:gd name="connsiteY0" fmla="*/ 0 h 6918689"/>
                <a:gd name="connsiteX1" fmla="*/ 353315 w 2844266"/>
                <a:gd name="connsiteY1" fmla="*/ 0 h 6918689"/>
                <a:gd name="connsiteX2" fmla="*/ 2844266 w 2844266"/>
                <a:gd name="connsiteY2" fmla="*/ 6871393 h 6918689"/>
                <a:gd name="connsiteX3" fmla="*/ 2554014 w 2844266"/>
                <a:gd name="connsiteY3" fmla="*/ 6918689 h 6918689"/>
                <a:gd name="connsiteX4" fmla="*/ 0 w 2844266"/>
                <a:gd name="connsiteY4" fmla="*/ 0 h 6918689"/>
                <a:gd name="connsiteX0" fmla="*/ 0 w 2844266"/>
                <a:gd name="connsiteY0" fmla="*/ 0 h 6871393"/>
                <a:gd name="connsiteX1" fmla="*/ 353315 w 2844266"/>
                <a:gd name="connsiteY1" fmla="*/ 0 h 6871393"/>
                <a:gd name="connsiteX2" fmla="*/ 2844266 w 2844266"/>
                <a:gd name="connsiteY2" fmla="*/ 6871393 h 6871393"/>
                <a:gd name="connsiteX3" fmla="*/ 2554014 w 2844266"/>
                <a:gd name="connsiteY3" fmla="*/ 6867483 h 6871393"/>
                <a:gd name="connsiteX4" fmla="*/ 0 w 2844266"/>
                <a:gd name="connsiteY4" fmla="*/ 0 h 687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4266" h="6871393">
                  <a:moveTo>
                    <a:pt x="0" y="0"/>
                  </a:moveTo>
                  <a:lnTo>
                    <a:pt x="353315" y="0"/>
                  </a:lnTo>
                  <a:lnTo>
                    <a:pt x="2844266" y="6871393"/>
                  </a:lnTo>
                  <a:lnTo>
                    <a:pt x="2554014" y="6867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B7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1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6864831" y="3198322"/>
            <a:ext cx="2255567" cy="3904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5pPr marL="0" indent="0" algn="l">
              <a:buNone/>
              <a:defRPr sz="2400" b="0" cap="small" baseline="0">
                <a:solidFill>
                  <a:schemeClr val="bg1"/>
                </a:solidFill>
                <a:latin typeface="Tw Cen MT" panose="020B0602020104020603" pitchFamily="34" charset="0"/>
              </a:defRPr>
            </a:lvl5pPr>
          </a:lstStyle>
          <a:p>
            <a:pPr lvl="4"/>
            <a:r>
              <a:rPr lang="fr-FR" dirty="0"/>
              <a:t>Headlines</a:t>
            </a:r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6741999" y="3095395"/>
            <a:ext cx="13648" cy="576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897986" y="1825877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1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897986" y="2624615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2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97986" y="3388890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3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97986" y="4022882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4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897986" y="4829862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5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97986" y="5571810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6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6" b="15628"/>
          <a:stretch/>
        </p:blipFill>
        <p:spPr>
          <a:xfrm>
            <a:off x="7688253" y="142922"/>
            <a:ext cx="1396270" cy="720000"/>
          </a:xfrm>
          <a:prstGeom prst="rect">
            <a:avLst/>
          </a:prstGeom>
        </p:spPr>
      </p:pic>
      <p:sp>
        <p:nvSpPr>
          <p:cNvPr id="20" name="Content Placeholder 3"/>
          <p:cNvSpPr>
            <a:spLocks noGrp="1"/>
          </p:cNvSpPr>
          <p:nvPr>
            <p:ph sz="quarter" idx="18" hasCustomPrompt="1"/>
          </p:nvPr>
        </p:nvSpPr>
        <p:spPr>
          <a:xfrm>
            <a:off x="221916" y="2603857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2|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221916" y="3368132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3|</a:t>
            </a:r>
          </a:p>
        </p:txBody>
      </p:sp>
      <p:sp>
        <p:nvSpPr>
          <p:cNvPr id="24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221916" y="4002124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4|</a:t>
            </a:r>
          </a:p>
        </p:txBody>
      </p:sp>
      <p:sp>
        <p:nvSpPr>
          <p:cNvPr id="25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221916" y="4809104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5|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quarter" idx="22" hasCustomPrompt="1"/>
          </p:nvPr>
        </p:nvSpPr>
        <p:spPr>
          <a:xfrm>
            <a:off x="221916" y="5551052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6|</a:t>
            </a:r>
          </a:p>
        </p:txBody>
      </p:sp>
      <p:sp>
        <p:nvSpPr>
          <p:cNvPr id="19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6864831" y="3198322"/>
            <a:ext cx="2255567" cy="3904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5pPr marL="0" indent="0" algn="l">
              <a:buNone/>
              <a:defRPr sz="2400" b="0" cap="small" baseline="0">
                <a:solidFill>
                  <a:schemeClr val="tx1"/>
                </a:solidFill>
                <a:latin typeface="Tw Cen MT" panose="020B0602020104020603" pitchFamily="34" charset="0"/>
              </a:defRPr>
            </a:lvl5pPr>
          </a:lstStyle>
          <a:p>
            <a:pPr lvl="4"/>
            <a:r>
              <a:rPr lang="fr-FR" dirty="0"/>
              <a:t>Headlines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741999" y="3095395"/>
            <a:ext cx="13648" cy="576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88253" y="203449"/>
            <a:ext cx="1396270" cy="598946"/>
          </a:xfrm>
          <a:prstGeom prst="rect">
            <a:avLst/>
          </a:prstGeom>
        </p:spPr>
      </p:pic>
      <p:sp>
        <p:nvSpPr>
          <p:cNvPr id="29" name="Content Placeholder 3"/>
          <p:cNvSpPr>
            <a:spLocks noGrp="1"/>
          </p:cNvSpPr>
          <p:nvPr>
            <p:ph sz="quarter" idx="23" hasCustomPrompt="1"/>
          </p:nvPr>
        </p:nvSpPr>
        <p:spPr>
          <a:xfrm>
            <a:off x="221916" y="1756248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1|</a:t>
            </a:r>
          </a:p>
        </p:txBody>
      </p:sp>
    </p:spTree>
    <p:extLst>
      <p:ext uri="{BB962C8B-B14F-4D97-AF65-F5344CB8AC3E}">
        <p14:creationId xmlns:p14="http://schemas.microsoft.com/office/powerpoint/2010/main" val="4211049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3"/>
          <p:cNvPicPr>
            <a:picLocks noChangeAspect="1"/>
          </p:cNvPicPr>
          <p:nvPr/>
        </p:nvPicPr>
        <p:blipFill rotWithShape="1">
          <a:blip r:embed="rId2"/>
          <a:srcRect r="28339"/>
          <a:stretch/>
        </p:blipFill>
        <p:spPr>
          <a:xfrm>
            <a:off x="4831722" y="-34261"/>
            <a:ext cx="4366123" cy="6912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6" b="15628"/>
          <a:stretch/>
        </p:blipFill>
        <p:spPr>
          <a:xfrm>
            <a:off x="7688253" y="142922"/>
            <a:ext cx="1396270" cy="720000"/>
          </a:xfrm>
          <a:prstGeom prst="rect">
            <a:avLst/>
          </a:prstGeom>
        </p:spPr>
      </p:pic>
      <p:sp>
        <p:nvSpPr>
          <p:cNvPr id="8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723411" y="3062599"/>
            <a:ext cx="4634652" cy="5902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5pPr marL="0" indent="0" algn="l">
              <a:buNone/>
              <a:defRPr sz="3600" b="0" cap="small" baseline="0">
                <a:solidFill>
                  <a:schemeClr val="tx2"/>
                </a:solidFill>
                <a:latin typeface="Tw Cen MT" panose="020B0602020104020603" pitchFamily="34" charset="0"/>
              </a:defRPr>
            </a:lvl5pPr>
          </a:lstStyle>
          <a:p>
            <a:pPr lvl="4"/>
            <a:r>
              <a:rPr lang="fr-FR" dirty="0"/>
              <a:t>Click to </a:t>
            </a:r>
            <a:r>
              <a:rPr lang="fr-FR" dirty="0" err="1"/>
              <a:t>add</a:t>
            </a:r>
            <a:r>
              <a:rPr lang="fr-FR" dirty="0"/>
              <a:t> Headline 1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6" b="15628"/>
          <a:stretch/>
        </p:blipFill>
        <p:spPr>
          <a:xfrm>
            <a:off x="7688253" y="142922"/>
            <a:ext cx="1396270" cy="720000"/>
          </a:xfrm>
          <a:prstGeom prst="rect">
            <a:avLst/>
          </a:prstGeom>
        </p:spPr>
      </p:pic>
      <p:cxnSp>
        <p:nvCxnSpPr>
          <p:cNvPr id="3" name="Straight Connector 2"/>
          <p:cNvCxnSpPr/>
          <p:nvPr userDrawn="1"/>
        </p:nvCxnSpPr>
        <p:spPr>
          <a:xfrm>
            <a:off x="593558" y="3081037"/>
            <a:ext cx="0" cy="590209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73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/>
          <p:cNvPicPr>
            <a:picLocks noChangeAspect="1"/>
          </p:cNvPicPr>
          <p:nvPr/>
        </p:nvPicPr>
        <p:blipFill rotWithShape="1">
          <a:blip r:embed="rId21"/>
          <a:srcRect t="11985" r="30394"/>
          <a:stretch/>
        </p:blipFill>
        <p:spPr>
          <a:xfrm>
            <a:off x="6986514" y="0"/>
            <a:ext cx="2157485" cy="56789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6" b="15628"/>
          <a:stretch/>
        </p:blipFill>
        <p:spPr>
          <a:xfrm>
            <a:off x="7720337" y="142922"/>
            <a:ext cx="1396270" cy="72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09114" y="6532636"/>
            <a:ext cx="7330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92EA932-7F39-4551-9A19-06E83D51CC48}" type="slidenum">
              <a:rPr lang="en-US" sz="1050" baseline="0" smtClean="0">
                <a:solidFill>
                  <a:srgbClr val="FF6B00"/>
                </a:solidFill>
              </a:rPr>
              <a:t>‹N°›</a:t>
            </a:fld>
            <a:endParaRPr lang="en-US" sz="1050" baseline="0" dirty="0">
              <a:solidFill>
                <a:srgbClr val="FF6B00"/>
              </a:solidFill>
            </a:endParaRP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109182" y="6433579"/>
            <a:ext cx="7205546" cy="424423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rgbClr val="FF6B00"/>
                </a:solidFill>
                <a:latin typeface="Tw Cen MT" panose="020B0602020104020603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209553" y="6536368"/>
            <a:ext cx="74975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050" kern="1200" baseline="0" dirty="0">
                <a:solidFill>
                  <a:srgbClr val="FF6B00"/>
                </a:solidFill>
                <a:latin typeface="+mn-lt"/>
                <a:ea typeface="+mn-ea"/>
                <a:cs typeface="+mn-cs"/>
              </a:rPr>
              <a:t>| </a:t>
            </a:r>
            <a:r>
              <a:rPr lang="fr-FR" sz="1050" kern="1200" baseline="0" dirty="0" err="1">
                <a:solidFill>
                  <a:srgbClr val="FF6B00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fr-FR" sz="1050" kern="1200" baseline="0" dirty="0">
                <a:solidFill>
                  <a:srgbClr val="FF6B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050" kern="1200" baseline="0" dirty="0" err="1">
                <a:solidFill>
                  <a:srgbClr val="FF6B00"/>
                </a:solidFill>
                <a:latin typeface="+mn-lt"/>
                <a:ea typeface="+mn-ea"/>
                <a:cs typeface="+mn-cs"/>
              </a:rPr>
              <a:t>Title</a:t>
            </a:r>
            <a:r>
              <a:rPr lang="fr-FR" sz="1050" kern="1200" baseline="0" dirty="0">
                <a:solidFill>
                  <a:srgbClr val="FF6B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050" i="1" kern="1200" baseline="0" dirty="0">
                <a:solidFill>
                  <a:srgbClr val="FF6B00"/>
                </a:solidFill>
                <a:latin typeface="+mn-lt"/>
                <a:ea typeface="+mn-ea"/>
                <a:cs typeface="+mn-cs"/>
              </a:rPr>
              <a:t>to </a:t>
            </a:r>
            <a:r>
              <a:rPr lang="fr-FR" sz="1050" i="1" kern="1200" baseline="0" dirty="0" err="1">
                <a:solidFill>
                  <a:srgbClr val="FF6B00"/>
                </a:solidFill>
                <a:latin typeface="+mn-lt"/>
                <a:ea typeface="+mn-ea"/>
                <a:cs typeface="+mn-cs"/>
              </a:rPr>
              <a:t>edit</a:t>
            </a:r>
            <a:r>
              <a:rPr lang="fr-FR" sz="1050" i="1" kern="1200" baseline="0" dirty="0">
                <a:solidFill>
                  <a:srgbClr val="FF6B00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050" i="1" kern="1200" baseline="0" dirty="0" err="1">
                <a:solidFill>
                  <a:srgbClr val="FF6B00"/>
                </a:solidFill>
                <a:latin typeface="+mn-lt"/>
                <a:ea typeface="+mn-ea"/>
                <a:cs typeface="+mn-cs"/>
              </a:rPr>
              <a:t>View</a:t>
            </a:r>
            <a:r>
              <a:rPr lang="fr-FR" sz="1050" i="1" kern="1200" baseline="0" dirty="0">
                <a:solidFill>
                  <a:srgbClr val="FF6B00"/>
                </a:solidFill>
                <a:latin typeface="+mn-lt"/>
                <a:ea typeface="+mn-ea"/>
                <a:cs typeface="+mn-cs"/>
              </a:rPr>
              <a:t> &gt;&gt;  Slide master &gt;&gt; Slide 1 </a:t>
            </a:r>
            <a:endParaRPr lang="en-US" sz="1050" i="1" kern="1200" baseline="0" dirty="0">
              <a:solidFill>
                <a:srgbClr val="FF6B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8309114" y="6532636"/>
            <a:ext cx="7330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92EA932-7F39-4551-9A19-06E83D51CC48}" type="slidenum">
              <a:rPr lang="en-US" sz="1050" baseline="0" smtClean="0">
                <a:solidFill>
                  <a:srgbClr val="FF6B00"/>
                </a:solidFill>
              </a:rPr>
              <a:t>‹N°›</a:t>
            </a:fld>
            <a:endParaRPr lang="en-US" sz="1050" baseline="0" dirty="0">
              <a:solidFill>
                <a:srgbClr val="FF6B00"/>
              </a:solidFill>
            </a:endParaRPr>
          </a:p>
        </p:txBody>
      </p:sp>
      <p:sp>
        <p:nvSpPr>
          <p:cNvPr id="14" name="Content Placeholder 4"/>
          <p:cNvSpPr txBox="1">
            <a:spLocks/>
          </p:cNvSpPr>
          <p:nvPr userDrawn="1"/>
        </p:nvSpPr>
        <p:spPr>
          <a:xfrm>
            <a:off x="109182" y="6433579"/>
            <a:ext cx="7205546" cy="424423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rgbClr val="FF6B00"/>
                </a:solidFill>
                <a:latin typeface="Tw Cen MT" panose="020B0602020104020603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2607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62" r:id="rId3"/>
    <p:sldLayoutId id="2147483663" r:id="rId4"/>
    <p:sldLayoutId id="2147483664" r:id="rId5"/>
    <p:sldLayoutId id="2147483672" r:id="rId6"/>
    <p:sldLayoutId id="2147483665" r:id="rId7"/>
    <p:sldLayoutId id="2147483673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50" r:id="rId14"/>
    <p:sldLayoutId id="2147483651" r:id="rId15"/>
    <p:sldLayoutId id="2147483655" r:id="rId16"/>
    <p:sldLayoutId id="2147483653" r:id="rId17"/>
    <p:sldLayoutId id="2147483654" r:id="rId18"/>
    <p:sldLayoutId id="2147483656" r:id="rId19"/>
  </p:sldLayoutIdLst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microsoft.com/office/2007/relationships/hdphoto" Target="../media/hdphoto3.wdp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NLP </a:t>
            </a:r>
            <a:r>
              <a:rPr lang="fr-FR" dirty="0" err="1" smtClean="0"/>
              <a:t>project</a:t>
            </a:r>
            <a:r>
              <a:rPr lang="fr-FR" dirty="0" smtClean="0"/>
              <a:t> workflow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902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diamond/>
      </p:transition>
    </mc:Choice>
    <mc:Fallback xmlns="">
      <p:transition spd="slow">
        <p:diamond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Zipf’s</a:t>
            </a:r>
            <a:r>
              <a:rPr lang="fr-FR" dirty="0" smtClean="0"/>
              <a:t> </a:t>
            </a:r>
            <a:r>
              <a:rPr lang="fr-FR" dirty="0" err="1" smtClean="0"/>
              <a:t>law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73412" y="1045028"/>
            <a:ext cx="694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Same </a:t>
            </a:r>
            <a:r>
              <a:rPr lang="en-US" dirty="0"/>
              <a:t>relationship occurs in many other rankings of human created systems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916705" y="1414360"/>
            <a:ext cx="82272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mathematical </a:t>
            </a:r>
            <a:r>
              <a:rPr lang="en-US" dirty="0" smtClean="0"/>
              <a:t>expressions</a:t>
            </a:r>
            <a:endParaRPr lang="en-US" baseline="30000" dirty="0"/>
          </a:p>
          <a:p>
            <a:r>
              <a:rPr lang="en-US" dirty="0" smtClean="0"/>
              <a:t>ranks </a:t>
            </a:r>
            <a:r>
              <a:rPr lang="en-US" dirty="0"/>
              <a:t>of notes in </a:t>
            </a:r>
            <a:r>
              <a:rPr lang="en-US" dirty="0" smtClean="0"/>
              <a:t>music</a:t>
            </a:r>
            <a:endParaRPr lang="en-US" baseline="30000" dirty="0"/>
          </a:p>
          <a:p>
            <a:r>
              <a:rPr lang="en-US" dirty="0" smtClean="0"/>
              <a:t>uncontrolled environments: </a:t>
            </a:r>
          </a:p>
          <a:p>
            <a:r>
              <a:rPr lang="en-US" dirty="0" smtClean="0"/>
              <a:t>population </a:t>
            </a:r>
            <a:r>
              <a:rPr lang="en-US" dirty="0"/>
              <a:t>ranks of cities in various </a:t>
            </a:r>
            <a:r>
              <a:rPr lang="en-US" dirty="0" smtClean="0"/>
              <a:t>countries</a:t>
            </a:r>
          </a:p>
          <a:p>
            <a:r>
              <a:rPr lang="en-US" dirty="0" smtClean="0"/>
              <a:t>corporation sizes</a:t>
            </a:r>
          </a:p>
          <a:p>
            <a:r>
              <a:rPr lang="en-US" dirty="0" smtClean="0"/>
              <a:t>income rankings</a:t>
            </a:r>
          </a:p>
          <a:p>
            <a:r>
              <a:rPr lang="en-US" dirty="0" smtClean="0"/>
              <a:t>ranks </a:t>
            </a:r>
            <a:r>
              <a:rPr lang="en-US" dirty="0"/>
              <a:t>of number of people watching the same TV </a:t>
            </a:r>
            <a:r>
              <a:rPr lang="en-US" dirty="0" smtClean="0"/>
              <a:t>channel</a:t>
            </a:r>
            <a:endParaRPr lang="en-US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12" y="3445685"/>
            <a:ext cx="8242663" cy="1482851"/>
          </a:xfrm>
          <a:prstGeom prst="rect">
            <a:avLst/>
          </a:prstGeom>
        </p:spPr>
      </p:pic>
      <p:cxnSp>
        <p:nvCxnSpPr>
          <p:cNvPr id="14" name="Connecteur droit 13"/>
          <p:cNvCxnSpPr>
            <a:stCxn id="12" idx="2"/>
            <a:endCxn id="17" idx="0"/>
          </p:cNvCxnSpPr>
          <p:nvPr/>
        </p:nvCxnSpPr>
        <p:spPr>
          <a:xfrm>
            <a:off x="4294744" y="4928536"/>
            <a:ext cx="0" cy="455869"/>
          </a:xfrm>
          <a:prstGeom prst="line">
            <a:avLst/>
          </a:prstGeom>
          <a:ln w="76200">
            <a:solidFill>
              <a:srgbClr val="00206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Imag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12" y="5384405"/>
            <a:ext cx="8242663" cy="95043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73412" y="3278777"/>
            <a:ext cx="492794" cy="32918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791641" y="3431177"/>
            <a:ext cx="1269525" cy="31394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2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Zipf’s</a:t>
            </a:r>
            <a:r>
              <a:rPr lang="fr-FR" dirty="0" smtClean="0"/>
              <a:t> </a:t>
            </a:r>
            <a:r>
              <a:rPr lang="fr-FR" dirty="0" err="1" smtClean="0"/>
              <a:t>law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73412" y="1045028"/>
            <a:ext cx="7541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   k      largest </a:t>
            </a:r>
            <a:r>
              <a:rPr lang="en-US" dirty="0"/>
              <a:t>settlement </a:t>
            </a:r>
            <a:r>
              <a:rPr lang="en-US" dirty="0" smtClean="0"/>
              <a:t>is   	                  the </a:t>
            </a:r>
            <a:r>
              <a:rPr lang="en-US" dirty="0"/>
              <a:t>size of the largest settlement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705394" y="961106"/>
            <a:ext cx="311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th</a:t>
            </a:r>
            <a:endParaRPr lang="en-US" sz="1400" dirty="0"/>
          </a:p>
        </p:txBody>
      </p:sp>
      <p:sp>
        <p:nvSpPr>
          <p:cNvPr id="13" name="ZoneTexte 12"/>
          <p:cNvSpPr txBox="1"/>
          <p:nvPr/>
        </p:nvSpPr>
        <p:spPr>
          <a:xfrm>
            <a:off x="3586642" y="88958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5" name="ZoneTexte 14"/>
          <p:cNvSpPr txBox="1"/>
          <p:nvPr/>
        </p:nvSpPr>
        <p:spPr>
          <a:xfrm>
            <a:off x="3612290" y="1229694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3708194" y="1132999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cxnSp>
        <p:nvCxnSpPr>
          <p:cNvPr id="19" name="Connecteur droit 18"/>
          <p:cNvCxnSpPr/>
          <p:nvPr/>
        </p:nvCxnSpPr>
        <p:spPr>
          <a:xfrm>
            <a:off x="3203480" y="1274240"/>
            <a:ext cx="1237891" cy="0"/>
          </a:xfrm>
          <a:prstGeom prst="line">
            <a:avLst/>
          </a:prstGeom>
          <a:ln w="28575">
            <a:solidFill>
              <a:srgbClr val="122E3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647909" y="1602598"/>
            <a:ext cx="2892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s is proven to be 1.07</a:t>
            </a:r>
            <a:endParaRPr lang="en-US" dirty="0"/>
          </a:p>
        </p:txBody>
      </p:sp>
      <p:sp>
        <p:nvSpPr>
          <p:cNvPr id="22" name="ZoneTexte 21"/>
          <p:cNvSpPr txBox="1"/>
          <p:nvPr/>
        </p:nvSpPr>
        <p:spPr>
          <a:xfrm>
            <a:off x="154228" y="2493220"/>
            <a:ext cx="5165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 it hard to catch it?  No plots are worthy 100 words:</a:t>
            </a:r>
            <a:endParaRPr lang="en-US" dirty="0"/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540" y="3100856"/>
            <a:ext cx="4153631" cy="2898511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2100262"/>
            <a:ext cx="821055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69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Zipf’s</a:t>
            </a:r>
            <a:r>
              <a:rPr lang="fr-FR" dirty="0" smtClean="0"/>
              <a:t> </a:t>
            </a:r>
            <a:r>
              <a:rPr lang="fr-FR" dirty="0" err="1" smtClean="0"/>
              <a:t>law</a:t>
            </a:r>
            <a:endParaRPr lang="fr-FR" dirty="0"/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6435"/>
            <a:ext cx="8210550" cy="2657475"/>
          </a:xfrm>
          <a:prstGeom prst="rect">
            <a:avLst/>
          </a:prstGeom>
        </p:spPr>
      </p:pic>
      <p:sp>
        <p:nvSpPr>
          <p:cNvPr id="2" name="Ellipse 1"/>
          <p:cNvSpPr/>
          <p:nvPr/>
        </p:nvSpPr>
        <p:spPr>
          <a:xfrm>
            <a:off x="391886" y="2136435"/>
            <a:ext cx="875211" cy="2840514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/>
          <p:cNvSpPr/>
          <p:nvPr/>
        </p:nvSpPr>
        <p:spPr>
          <a:xfrm>
            <a:off x="4463144" y="2136435"/>
            <a:ext cx="875211" cy="2840514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/>
          <p:cNvSpPr/>
          <p:nvPr/>
        </p:nvSpPr>
        <p:spPr>
          <a:xfrm rot="16200000">
            <a:off x="1862484" y="3572206"/>
            <a:ext cx="875211" cy="2065984"/>
          </a:xfrm>
          <a:prstGeom prst="ellipse">
            <a:avLst/>
          </a:prstGeom>
          <a:noFill/>
          <a:ln w="57150">
            <a:solidFill>
              <a:srgbClr val="17B12B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/>
          <p:cNvSpPr/>
          <p:nvPr/>
        </p:nvSpPr>
        <p:spPr>
          <a:xfrm rot="16200000">
            <a:off x="5933742" y="3528664"/>
            <a:ext cx="875211" cy="2065984"/>
          </a:xfrm>
          <a:prstGeom prst="ellipse">
            <a:avLst/>
          </a:prstGeom>
          <a:noFill/>
          <a:ln w="57150">
            <a:solidFill>
              <a:srgbClr val="17B3B7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/>
          <p:cNvSpPr txBox="1"/>
          <p:nvPr/>
        </p:nvSpPr>
        <p:spPr>
          <a:xfrm>
            <a:off x="1534270" y="3798260"/>
            <a:ext cx="1531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Scope of book</a:t>
            </a:r>
            <a:endParaRPr lang="en-US" dirty="0"/>
          </a:p>
        </p:txBody>
      </p:sp>
      <p:sp>
        <p:nvSpPr>
          <p:cNvPr id="20" name="ZoneTexte 19"/>
          <p:cNvSpPr txBox="1"/>
          <p:nvPr/>
        </p:nvSpPr>
        <p:spPr>
          <a:xfrm>
            <a:off x="5555330" y="3714748"/>
            <a:ext cx="1531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Scope of book</a:t>
            </a:r>
            <a:endParaRPr lang="en-US" dirty="0"/>
          </a:p>
        </p:txBody>
      </p:sp>
      <p:sp>
        <p:nvSpPr>
          <p:cNvPr id="24" name="ZoneTexte 23"/>
          <p:cNvSpPr txBox="1"/>
          <p:nvPr/>
        </p:nvSpPr>
        <p:spPr>
          <a:xfrm>
            <a:off x="145364" y="4922403"/>
            <a:ext cx="1388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The, to , is …</a:t>
            </a:r>
            <a:endParaRPr lang="en-US" dirty="0"/>
          </a:p>
        </p:txBody>
      </p:sp>
      <p:sp>
        <p:nvSpPr>
          <p:cNvPr id="26" name="ZoneTexte 25"/>
          <p:cNvSpPr txBox="1"/>
          <p:nvPr/>
        </p:nvSpPr>
        <p:spPr>
          <a:xfrm>
            <a:off x="4290590" y="4896776"/>
            <a:ext cx="1388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The, to , is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20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3412" y="144669"/>
            <a:ext cx="6826460" cy="605475"/>
          </a:xfrm>
        </p:spPr>
        <p:txBody>
          <a:bodyPr/>
          <a:lstStyle/>
          <a:p>
            <a:r>
              <a:rPr lang="fr-FR" dirty="0" err="1" smtClean="0"/>
              <a:t>Zipf’s</a:t>
            </a:r>
            <a:r>
              <a:rPr lang="fr-FR" dirty="0" smtClean="0"/>
              <a:t> </a:t>
            </a:r>
            <a:r>
              <a:rPr lang="fr-FR" dirty="0" err="1" smtClean="0"/>
              <a:t>law</a:t>
            </a:r>
            <a:r>
              <a:rPr lang="fr-FR" dirty="0" smtClean="0"/>
              <a:t> Log-Log </a:t>
            </a:r>
            <a:r>
              <a:rPr lang="fr-FR" dirty="0" err="1" smtClean="0"/>
              <a:t>space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212" y="805660"/>
            <a:ext cx="6858000" cy="5676580"/>
          </a:xfrm>
          <a:prstGeom prst="rect">
            <a:avLst/>
          </a:prstGeom>
        </p:spPr>
      </p:pic>
      <p:cxnSp>
        <p:nvCxnSpPr>
          <p:cNvPr id="9" name="Connecteur droit 8"/>
          <p:cNvCxnSpPr/>
          <p:nvPr/>
        </p:nvCxnSpPr>
        <p:spPr>
          <a:xfrm>
            <a:off x="2390503" y="750144"/>
            <a:ext cx="5311169" cy="45380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2398151" y="805660"/>
            <a:ext cx="0" cy="376527"/>
          </a:xfrm>
          <a:prstGeom prst="straightConnector1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>
            <a:off x="7422997" y="5168537"/>
            <a:ext cx="0" cy="535577"/>
          </a:xfrm>
          <a:prstGeom prst="straightConnector1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Imag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481" y="881742"/>
            <a:ext cx="3648191" cy="848950"/>
          </a:xfrm>
          <a:prstGeom prst="rect">
            <a:avLst/>
          </a:prstGeom>
        </p:spPr>
      </p:pic>
      <p:sp>
        <p:nvSpPr>
          <p:cNvPr id="32" name="ZoneTexte 31"/>
          <p:cNvSpPr txBox="1"/>
          <p:nvPr/>
        </p:nvSpPr>
        <p:spPr>
          <a:xfrm>
            <a:off x="5591025" y="4681134"/>
            <a:ext cx="2817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J. Austen specific expressions</a:t>
            </a:r>
            <a:endParaRPr lang="en-US" dirty="0"/>
          </a:p>
        </p:txBody>
      </p:sp>
      <p:sp>
        <p:nvSpPr>
          <p:cNvPr id="33" name="ZoneTexte 32"/>
          <p:cNvSpPr txBox="1"/>
          <p:nvPr/>
        </p:nvSpPr>
        <p:spPr>
          <a:xfrm>
            <a:off x="376598" y="1355619"/>
            <a:ext cx="2957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J. Austen most loved openings </a:t>
            </a:r>
            <a:endParaRPr lang="en-US" dirty="0"/>
          </a:p>
        </p:txBody>
      </p:sp>
      <p:sp>
        <p:nvSpPr>
          <p:cNvPr id="34" name="ZoneTexte 33"/>
          <p:cNvSpPr txBox="1"/>
          <p:nvPr/>
        </p:nvSpPr>
        <p:spPr>
          <a:xfrm>
            <a:off x="1235557" y="3237891"/>
            <a:ext cx="6663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J. Austen is a legendary writer with those deviations 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3036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3412" y="144669"/>
            <a:ext cx="6826460" cy="605475"/>
          </a:xfrm>
        </p:spPr>
        <p:txBody>
          <a:bodyPr/>
          <a:lstStyle/>
          <a:p>
            <a:r>
              <a:rPr lang="fr-FR" dirty="0" err="1" smtClean="0"/>
              <a:t>Zipf’s</a:t>
            </a:r>
            <a:r>
              <a:rPr lang="fr-FR" dirty="0" smtClean="0"/>
              <a:t> </a:t>
            </a:r>
            <a:r>
              <a:rPr lang="fr-FR" dirty="0" err="1" smtClean="0"/>
              <a:t>law</a:t>
            </a:r>
            <a:r>
              <a:rPr lang="fr-FR" dirty="0" smtClean="0"/>
              <a:t> utility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>
            <a:off x="779728" y="1812819"/>
            <a:ext cx="645527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Compare: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authors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collection  of texts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</a:t>
            </a:r>
            <a:r>
              <a:rPr lang="en-US" sz="3200" dirty="0" smtClean="0"/>
              <a:t>ources of collected information (still not knowledge 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Etc…. 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8496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62641" y="979713"/>
            <a:ext cx="3756025" cy="476250"/>
          </a:xfrm>
        </p:spPr>
        <p:txBody>
          <a:bodyPr/>
          <a:lstStyle/>
          <a:p>
            <a:r>
              <a:rPr lang="fr-FR" dirty="0" err="1" smtClean="0">
                <a:solidFill>
                  <a:srgbClr val="00B1A5"/>
                </a:solidFill>
              </a:rPr>
              <a:t>Scraping</a:t>
            </a:r>
            <a:r>
              <a:rPr lang="fr-FR" dirty="0" smtClean="0">
                <a:solidFill>
                  <a:srgbClr val="00B1A5"/>
                </a:solidFill>
              </a:rPr>
              <a:t> </a:t>
            </a:r>
            <a:r>
              <a:rPr lang="fr-FR" dirty="0">
                <a:solidFill>
                  <a:srgbClr val="00B1A5"/>
                </a:solidFill>
              </a:rPr>
              <a:t>the web: 80% of information </a:t>
            </a:r>
            <a:r>
              <a:rPr lang="fr-FR" dirty="0" err="1">
                <a:solidFill>
                  <a:srgbClr val="00B1A5"/>
                </a:solidFill>
              </a:rPr>
              <a:t>is</a:t>
            </a:r>
            <a:r>
              <a:rPr lang="fr-FR" dirty="0">
                <a:solidFill>
                  <a:srgbClr val="00B1A5"/>
                </a:solidFill>
              </a:rPr>
              <a:t> </a:t>
            </a:r>
            <a:r>
              <a:rPr lang="fr-FR" dirty="0" err="1">
                <a:solidFill>
                  <a:srgbClr val="00B1A5"/>
                </a:solidFill>
              </a:rPr>
              <a:t>there</a:t>
            </a:r>
            <a:r>
              <a:rPr lang="fr-FR" dirty="0">
                <a:solidFill>
                  <a:srgbClr val="00B1A5"/>
                </a:solidFill>
              </a:rPr>
              <a:t> !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62641" y="1584436"/>
            <a:ext cx="3756025" cy="476250"/>
          </a:xfrm>
        </p:spPr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kickoff</a:t>
            </a:r>
            <a:r>
              <a:rPr lang="fr-FR" dirty="0"/>
              <a:t> in NLP: </a:t>
            </a:r>
            <a:r>
              <a:rPr lang="fr-FR" dirty="0" err="1"/>
              <a:t>Zipf’s</a:t>
            </a:r>
            <a:r>
              <a:rPr lang="fr-FR" dirty="0"/>
              <a:t> Law </a:t>
            </a:r>
            <a:endParaRPr lang="fr-F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741890" y="2054883"/>
            <a:ext cx="3756025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NL </a:t>
            </a:r>
            <a:r>
              <a:rPr lang="fr-FR" dirty="0" err="1">
                <a:solidFill>
                  <a:srgbClr val="00B1A5"/>
                </a:solidFill>
              </a:rPr>
              <a:t>texts</a:t>
            </a:r>
            <a:r>
              <a:rPr lang="fr-FR" dirty="0">
                <a:solidFill>
                  <a:srgbClr val="00B1A5"/>
                </a:solidFill>
              </a:rPr>
              <a:t> </a:t>
            </a:r>
            <a:r>
              <a:rPr lang="fr-FR" dirty="0" smtClean="0">
                <a:solidFill>
                  <a:srgbClr val="00B1A5"/>
                </a:solidFill>
              </a:rPr>
              <a:t>structures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62641" y="2538295"/>
            <a:ext cx="3756025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General…but crucial </a:t>
            </a:r>
            <a:r>
              <a:rPr lang="fr-FR" dirty="0" err="1">
                <a:solidFill>
                  <a:srgbClr val="00B1A5"/>
                </a:solidFill>
              </a:rPr>
              <a:t>steps</a:t>
            </a:r>
            <a:r>
              <a:rPr lang="fr-FR" dirty="0">
                <a:solidFill>
                  <a:srgbClr val="00B1A5"/>
                </a:solidFill>
              </a:rPr>
              <a:t> 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62641" y="3172018"/>
            <a:ext cx="5031772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Not </a:t>
            </a:r>
            <a:r>
              <a:rPr lang="fr-FR" dirty="0" err="1">
                <a:solidFill>
                  <a:srgbClr val="00B1A5"/>
                </a:solidFill>
              </a:rPr>
              <a:t>complex</a:t>
            </a:r>
            <a:r>
              <a:rPr lang="fr-FR" dirty="0">
                <a:solidFill>
                  <a:srgbClr val="00B1A5"/>
                </a:solidFill>
              </a:rPr>
              <a:t> but efficient as </a:t>
            </a:r>
            <a:r>
              <a:rPr lang="fr-FR" dirty="0" err="1">
                <a:solidFill>
                  <a:srgbClr val="00B1A5"/>
                </a:solidFill>
              </a:rPr>
              <a:t>much</a:t>
            </a:r>
            <a:r>
              <a:rPr lang="fr-FR" dirty="0">
                <a:solidFill>
                  <a:srgbClr val="00B1A5"/>
                </a:solidFill>
              </a:rPr>
              <a:t> as </a:t>
            </a:r>
            <a:r>
              <a:rPr lang="fr-FR" dirty="0" err="1">
                <a:solidFill>
                  <a:srgbClr val="00B1A5"/>
                </a:solidFill>
              </a:rPr>
              <a:t>advanced</a:t>
            </a:r>
            <a:r>
              <a:rPr lang="fr-FR" dirty="0">
                <a:solidFill>
                  <a:srgbClr val="00B1A5"/>
                </a:solidFill>
              </a:rPr>
              <a:t> techniques: THE TIDY WAY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62641" y="3717119"/>
            <a:ext cx="3756025" cy="476250"/>
          </a:xfrm>
        </p:spPr>
        <p:txBody>
          <a:bodyPr/>
          <a:lstStyle/>
          <a:p>
            <a:r>
              <a:rPr lang="fr-FR" dirty="0" err="1">
                <a:solidFill>
                  <a:srgbClr val="00B1A5"/>
                </a:solidFill>
              </a:rPr>
              <a:t>Pre-elaborated</a:t>
            </a:r>
            <a:r>
              <a:rPr lang="fr-FR" dirty="0">
                <a:solidFill>
                  <a:srgbClr val="00B1A5"/>
                </a:solidFill>
              </a:rPr>
              <a:t> NL </a:t>
            </a:r>
            <a:r>
              <a:rPr lang="fr-FR" dirty="0" err="1">
                <a:solidFill>
                  <a:srgbClr val="00B1A5"/>
                </a:solidFill>
              </a:rPr>
              <a:t>toolbox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8"/>
          </p:nvPr>
        </p:nvSpPr>
        <p:spPr>
          <a:xfrm>
            <a:off x="0" y="1499720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>
                <a:solidFill>
                  <a:srgbClr val="203F48"/>
                </a:solidFill>
              </a:rPr>
              <a:t>2</a:t>
            </a:r>
            <a:r>
              <a:rPr lang="fr-FR" dirty="0">
                <a:solidFill>
                  <a:srgbClr val="203F48"/>
                </a:solidFill>
              </a:rPr>
              <a:t>|</a:t>
            </a:r>
            <a:endParaRPr lang="fr-FR" dirty="0">
              <a:solidFill>
                <a:srgbClr val="203F48"/>
              </a:solidFill>
            </a:endParaRPr>
          </a:p>
        </p:txBody>
      </p:sp>
      <p:sp>
        <p:nvSpPr>
          <p:cNvPr id="17" name="Content Placeholder 8"/>
          <p:cNvSpPr>
            <a:spLocks noGrp="1"/>
          </p:cNvSpPr>
          <p:nvPr>
            <p:ph sz="quarter" idx="18"/>
          </p:nvPr>
        </p:nvSpPr>
        <p:spPr>
          <a:xfrm>
            <a:off x="0" y="958955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sz="3200" dirty="0">
                <a:solidFill>
                  <a:schemeClr val="accent3"/>
                </a:solidFill>
              </a:rPr>
              <a:t>1|</a:t>
            </a:r>
          </a:p>
        </p:txBody>
      </p:sp>
      <p:sp>
        <p:nvSpPr>
          <p:cNvPr id="19" name="Content Placeholder 8"/>
          <p:cNvSpPr>
            <a:spLocks noGrp="1"/>
          </p:cNvSpPr>
          <p:nvPr>
            <p:ph sz="quarter" idx="18"/>
          </p:nvPr>
        </p:nvSpPr>
        <p:spPr>
          <a:xfrm>
            <a:off x="19357" y="2019652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3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20" name="Content Placeholder 8"/>
          <p:cNvSpPr>
            <a:spLocks noGrp="1"/>
          </p:cNvSpPr>
          <p:nvPr>
            <p:ph sz="quarter" idx="18"/>
          </p:nvPr>
        </p:nvSpPr>
        <p:spPr>
          <a:xfrm>
            <a:off x="-9153" y="2525884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4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21" name="Content Placeholder 8"/>
          <p:cNvSpPr>
            <a:spLocks noGrp="1"/>
          </p:cNvSpPr>
          <p:nvPr>
            <p:ph sz="quarter" idx="18"/>
          </p:nvPr>
        </p:nvSpPr>
        <p:spPr>
          <a:xfrm>
            <a:off x="-16367" y="3128267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5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22" name="Content Placeholder 8"/>
          <p:cNvSpPr>
            <a:spLocks noGrp="1"/>
          </p:cNvSpPr>
          <p:nvPr>
            <p:ph sz="quarter" idx="18"/>
          </p:nvPr>
        </p:nvSpPr>
        <p:spPr>
          <a:xfrm>
            <a:off x="0" y="3621812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6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16" name="Content Placeholder 8"/>
          <p:cNvSpPr>
            <a:spLocks noGrp="1"/>
          </p:cNvSpPr>
          <p:nvPr>
            <p:ph sz="quarter" idx="18"/>
          </p:nvPr>
        </p:nvSpPr>
        <p:spPr>
          <a:xfrm>
            <a:off x="0" y="4139578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7|</a:t>
            </a:r>
            <a:endParaRPr lang="fr-FR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62641" y="4242576"/>
            <a:ext cx="4875018" cy="476250"/>
          </a:xfrm>
        </p:spPr>
        <p:txBody>
          <a:bodyPr/>
          <a:lstStyle/>
          <a:p>
            <a:r>
              <a:rPr lang="fr-FR" dirty="0" err="1">
                <a:solidFill>
                  <a:srgbClr val="00B1A5"/>
                </a:solidFill>
              </a:rPr>
              <a:t>Step</a:t>
            </a:r>
            <a:r>
              <a:rPr lang="fr-FR" dirty="0">
                <a:solidFill>
                  <a:srgbClr val="00B1A5"/>
                </a:solidFill>
              </a:rPr>
              <a:t> </a:t>
            </a:r>
            <a:r>
              <a:rPr lang="fr-FR" dirty="0" err="1">
                <a:solidFill>
                  <a:srgbClr val="00B1A5"/>
                </a:solidFill>
              </a:rPr>
              <a:t>forward</a:t>
            </a:r>
            <a:r>
              <a:rPr lang="fr-FR" dirty="0">
                <a:solidFill>
                  <a:srgbClr val="00B1A5"/>
                </a:solidFill>
              </a:rPr>
              <a:t>…stick to the </a:t>
            </a:r>
            <a:r>
              <a:rPr lang="fr-FR" dirty="0" err="1">
                <a:solidFill>
                  <a:srgbClr val="00B1A5"/>
                </a:solidFill>
              </a:rPr>
              <a:t>piplines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41890" y="4723069"/>
            <a:ext cx="20115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rgbClr val="00B1A5"/>
                </a:solidFill>
              </a:rPr>
              <a:t>Topic </a:t>
            </a:r>
            <a:r>
              <a:rPr lang="fr-FR" sz="2400" dirty="0" err="1">
                <a:solidFill>
                  <a:srgbClr val="00B1A5"/>
                </a:solidFill>
              </a:rPr>
              <a:t>modeling</a:t>
            </a:r>
            <a:endParaRPr lang="fr-FR" sz="2400" dirty="0">
              <a:solidFill>
                <a:srgbClr val="00B1A5"/>
              </a:solidFill>
            </a:endParaRPr>
          </a:p>
        </p:txBody>
      </p:sp>
      <p:sp>
        <p:nvSpPr>
          <p:cNvPr id="23" name="Content Placeholder 8"/>
          <p:cNvSpPr>
            <a:spLocks noGrp="1"/>
          </p:cNvSpPr>
          <p:nvPr>
            <p:ph sz="quarter" idx="18"/>
          </p:nvPr>
        </p:nvSpPr>
        <p:spPr>
          <a:xfrm>
            <a:off x="9679" y="4628790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8|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732211" y="5180334"/>
            <a:ext cx="62171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00B1A5"/>
                </a:solidFill>
              </a:rPr>
              <a:t>How </a:t>
            </a:r>
            <a:r>
              <a:rPr lang="fr-FR" sz="2400" dirty="0" err="1">
                <a:solidFill>
                  <a:srgbClr val="00B1A5"/>
                </a:solidFill>
              </a:rPr>
              <a:t>much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scoring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text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reflects</a:t>
            </a:r>
            <a:r>
              <a:rPr lang="fr-FR" sz="2400" dirty="0">
                <a:solidFill>
                  <a:srgbClr val="00B1A5"/>
                </a:solidFill>
              </a:rPr>
              <a:t> the </a:t>
            </a:r>
            <a:r>
              <a:rPr lang="fr-FR" sz="2400" dirty="0" err="1">
                <a:solidFill>
                  <a:srgbClr val="00B1A5"/>
                </a:solidFill>
              </a:rPr>
              <a:t>domain</a:t>
            </a:r>
            <a:r>
              <a:rPr lang="fr-FR" sz="2400" dirty="0">
                <a:solidFill>
                  <a:srgbClr val="00B1A5"/>
                </a:solidFill>
              </a:rPr>
              <a:t> of </a:t>
            </a:r>
            <a:r>
              <a:rPr lang="fr-FR" sz="2400" dirty="0" err="1">
                <a:solidFill>
                  <a:srgbClr val="00B1A5"/>
                </a:solidFill>
              </a:rPr>
              <a:t>study</a:t>
            </a:r>
            <a:r>
              <a:rPr lang="fr-FR" sz="2400" dirty="0">
                <a:solidFill>
                  <a:srgbClr val="00B1A5"/>
                </a:solidFill>
              </a:rPr>
              <a:t>? </a:t>
            </a:r>
            <a:r>
              <a:rPr lang="fr-FR" sz="2400" dirty="0" err="1">
                <a:solidFill>
                  <a:srgbClr val="00B1A5"/>
                </a:solidFill>
              </a:rPr>
              <a:t>It’s</a:t>
            </a:r>
            <a:r>
              <a:rPr lang="fr-FR" sz="2400" dirty="0">
                <a:solidFill>
                  <a:srgbClr val="00B1A5"/>
                </a:solidFill>
              </a:rPr>
              <a:t> how </a:t>
            </a:r>
            <a:r>
              <a:rPr lang="fr-FR" sz="2400" dirty="0" err="1">
                <a:solidFill>
                  <a:srgbClr val="00B1A5"/>
                </a:solidFill>
              </a:rPr>
              <a:t>much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you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identified</a:t>
            </a:r>
            <a:r>
              <a:rPr lang="fr-FR" sz="2400" dirty="0">
                <a:solidFill>
                  <a:srgbClr val="00B1A5"/>
                </a:solidFill>
              </a:rPr>
              <a:t> topics</a:t>
            </a:r>
          </a:p>
        </p:txBody>
      </p:sp>
      <p:sp>
        <p:nvSpPr>
          <p:cNvPr id="24" name="Content Placeholder 8"/>
          <p:cNvSpPr>
            <a:spLocks noGrp="1"/>
          </p:cNvSpPr>
          <p:nvPr>
            <p:ph sz="quarter" idx="18"/>
          </p:nvPr>
        </p:nvSpPr>
        <p:spPr>
          <a:xfrm>
            <a:off x="0" y="5150889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9|</a:t>
            </a:r>
            <a:endParaRPr lang="fr-FR" dirty="0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732211" y="6069355"/>
            <a:ext cx="4634652" cy="590209"/>
          </a:xfrm>
        </p:spPr>
        <p:txBody>
          <a:bodyPr/>
          <a:lstStyle/>
          <a:p>
            <a:r>
              <a:rPr lang="fr-FR" dirty="0" err="1" smtClean="0">
                <a:solidFill>
                  <a:srgbClr val="00B1A5"/>
                </a:solidFill>
              </a:rPr>
              <a:t>Wrapping</a:t>
            </a:r>
            <a:r>
              <a:rPr lang="fr-FR" dirty="0" smtClean="0">
                <a:solidFill>
                  <a:srgbClr val="00B1A5"/>
                </a:solidFill>
              </a:rPr>
              <a:t> up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26" name="Content Placeholder 8"/>
          <p:cNvSpPr>
            <a:spLocks noGrp="1"/>
          </p:cNvSpPr>
          <p:nvPr>
            <p:ph sz="quarter" idx="18"/>
          </p:nvPr>
        </p:nvSpPr>
        <p:spPr>
          <a:xfrm>
            <a:off x="19357" y="5983601"/>
            <a:ext cx="1077923" cy="5177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10|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7123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62641" y="979713"/>
            <a:ext cx="3756025" cy="476250"/>
          </a:xfrm>
        </p:spPr>
        <p:txBody>
          <a:bodyPr/>
          <a:lstStyle/>
          <a:p>
            <a:r>
              <a:rPr lang="fr-FR" dirty="0" err="1" smtClean="0">
                <a:solidFill>
                  <a:srgbClr val="00B1A5"/>
                </a:solidFill>
              </a:rPr>
              <a:t>Scraping</a:t>
            </a:r>
            <a:r>
              <a:rPr lang="fr-FR" dirty="0" smtClean="0">
                <a:solidFill>
                  <a:srgbClr val="00B1A5"/>
                </a:solidFill>
              </a:rPr>
              <a:t> </a:t>
            </a:r>
            <a:r>
              <a:rPr lang="fr-FR" dirty="0">
                <a:solidFill>
                  <a:srgbClr val="00B1A5"/>
                </a:solidFill>
              </a:rPr>
              <a:t>the web: 80% of information </a:t>
            </a:r>
            <a:r>
              <a:rPr lang="fr-FR" dirty="0" err="1">
                <a:solidFill>
                  <a:srgbClr val="00B1A5"/>
                </a:solidFill>
              </a:rPr>
              <a:t>is</a:t>
            </a:r>
            <a:r>
              <a:rPr lang="fr-FR" dirty="0">
                <a:solidFill>
                  <a:srgbClr val="00B1A5"/>
                </a:solidFill>
              </a:rPr>
              <a:t> </a:t>
            </a:r>
            <a:r>
              <a:rPr lang="fr-FR" dirty="0" err="1">
                <a:solidFill>
                  <a:srgbClr val="00B1A5"/>
                </a:solidFill>
              </a:rPr>
              <a:t>there</a:t>
            </a:r>
            <a:r>
              <a:rPr lang="fr-FR" dirty="0">
                <a:solidFill>
                  <a:srgbClr val="00B1A5"/>
                </a:solidFill>
              </a:rPr>
              <a:t> !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62641" y="1584436"/>
            <a:ext cx="3756025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The </a:t>
            </a:r>
            <a:r>
              <a:rPr lang="fr-FR" dirty="0" err="1">
                <a:solidFill>
                  <a:srgbClr val="00B1A5"/>
                </a:solidFill>
              </a:rPr>
              <a:t>kickoff</a:t>
            </a:r>
            <a:r>
              <a:rPr lang="fr-FR" dirty="0">
                <a:solidFill>
                  <a:srgbClr val="00B1A5"/>
                </a:solidFill>
              </a:rPr>
              <a:t> in NLP: </a:t>
            </a:r>
            <a:r>
              <a:rPr lang="fr-FR" dirty="0" err="1">
                <a:solidFill>
                  <a:srgbClr val="00B1A5"/>
                </a:solidFill>
              </a:rPr>
              <a:t>Zipf’s</a:t>
            </a:r>
            <a:r>
              <a:rPr lang="fr-FR" dirty="0">
                <a:solidFill>
                  <a:srgbClr val="00B1A5"/>
                </a:solidFill>
              </a:rPr>
              <a:t> Law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741890" y="2054883"/>
            <a:ext cx="3756025" cy="476250"/>
          </a:xfrm>
        </p:spPr>
        <p:txBody>
          <a:bodyPr/>
          <a:lstStyle/>
          <a:p>
            <a:r>
              <a:rPr lang="fr-FR" dirty="0"/>
              <a:t>NL </a:t>
            </a:r>
            <a:r>
              <a:rPr lang="fr-FR" dirty="0" err="1"/>
              <a:t>texts</a:t>
            </a:r>
            <a:r>
              <a:rPr lang="fr-FR" dirty="0"/>
              <a:t> </a:t>
            </a:r>
            <a:r>
              <a:rPr lang="fr-FR" dirty="0" smtClean="0"/>
              <a:t>structures</a:t>
            </a:r>
            <a:endParaRPr lang="fr-FR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62641" y="2538295"/>
            <a:ext cx="3756025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General…but crucial </a:t>
            </a:r>
            <a:r>
              <a:rPr lang="fr-FR" dirty="0" err="1">
                <a:solidFill>
                  <a:srgbClr val="00B1A5"/>
                </a:solidFill>
              </a:rPr>
              <a:t>steps</a:t>
            </a:r>
            <a:r>
              <a:rPr lang="fr-FR" dirty="0">
                <a:solidFill>
                  <a:srgbClr val="00B1A5"/>
                </a:solidFill>
              </a:rPr>
              <a:t> 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62641" y="3172018"/>
            <a:ext cx="5031772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Not </a:t>
            </a:r>
            <a:r>
              <a:rPr lang="fr-FR" dirty="0" err="1">
                <a:solidFill>
                  <a:srgbClr val="00B1A5"/>
                </a:solidFill>
              </a:rPr>
              <a:t>complex</a:t>
            </a:r>
            <a:r>
              <a:rPr lang="fr-FR" dirty="0">
                <a:solidFill>
                  <a:srgbClr val="00B1A5"/>
                </a:solidFill>
              </a:rPr>
              <a:t> but efficient as </a:t>
            </a:r>
            <a:r>
              <a:rPr lang="fr-FR" dirty="0" err="1">
                <a:solidFill>
                  <a:srgbClr val="00B1A5"/>
                </a:solidFill>
              </a:rPr>
              <a:t>much</a:t>
            </a:r>
            <a:r>
              <a:rPr lang="fr-FR" dirty="0">
                <a:solidFill>
                  <a:srgbClr val="00B1A5"/>
                </a:solidFill>
              </a:rPr>
              <a:t> as </a:t>
            </a:r>
            <a:r>
              <a:rPr lang="fr-FR" dirty="0" err="1">
                <a:solidFill>
                  <a:srgbClr val="00B1A5"/>
                </a:solidFill>
              </a:rPr>
              <a:t>advanced</a:t>
            </a:r>
            <a:r>
              <a:rPr lang="fr-FR" dirty="0">
                <a:solidFill>
                  <a:srgbClr val="00B1A5"/>
                </a:solidFill>
              </a:rPr>
              <a:t> techniques: THE TIDY WAY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62641" y="3717119"/>
            <a:ext cx="3756025" cy="476250"/>
          </a:xfrm>
        </p:spPr>
        <p:txBody>
          <a:bodyPr/>
          <a:lstStyle/>
          <a:p>
            <a:r>
              <a:rPr lang="fr-FR" dirty="0" err="1">
                <a:solidFill>
                  <a:srgbClr val="00B1A5"/>
                </a:solidFill>
              </a:rPr>
              <a:t>Pre-elaborated</a:t>
            </a:r>
            <a:r>
              <a:rPr lang="fr-FR" dirty="0">
                <a:solidFill>
                  <a:srgbClr val="00B1A5"/>
                </a:solidFill>
              </a:rPr>
              <a:t> NL </a:t>
            </a:r>
            <a:r>
              <a:rPr lang="fr-FR" dirty="0" err="1">
                <a:solidFill>
                  <a:srgbClr val="00B1A5"/>
                </a:solidFill>
              </a:rPr>
              <a:t>toolbox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8"/>
          </p:nvPr>
        </p:nvSpPr>
        <p:spPr>
          <a:xfrm>
            <a:off x="0" y="1499720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2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17" name="Content Placeholder 8"/>
          <p:cNvSpPr>
            <a:spLocks noGrp="1"/>
          </p:cNvSpPr>
          <p:nvPr>
            <p:ph sz="quarter" idx="18"/>
          </p:nvPr>
        </p:nvSpPr>
        <p:spPr>
          <a:xfrm>
            <a:off x="0" y="958955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sz="3200" dirty="0">
                <a:solidFill>
                  <a:schemeClr val="accent3"/>
                </a:solidFill>
              </a:rPr>
              <a:t>1|</a:t>
            </a:r>
          </a:p>
        </p:txBody>
      </p:sp>
      <p:sp>
        <p:nvSpPr>
          <p:cNvPr id="19" name="Content Placeholder 8"/>
          <p:cNvSpPr>
            <a:spLocks noGrp="1"/>
          </p:cNvSpPr>
          <p:nvPr>
            <p:ph sz="quarter" idx="18"/>
          </p:nvPr>
        </p:nvSpPr>
        <p:spPr>
          <a:xfrm>
            <a:off x="19357" y="2019652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>
                <a:solidFill>
                  <a:srgbClr val="203F48"/>
                </a:solidFill>
              </a:rPr>
              <a:t>3</a:t>
            </a:r>
            <a:r>
              <a:rPr lang="fr-FR" dirty="0">
                <a:solidFill>
                  <a:srgbClr val="203F48"/>
                </a:solidFill>
              </a:rPr>
              <a:t>|</a:t>
            </a:r>
            <a:endParaRPr lang="fr-FR" dirty="0">
              <a:solidFill>
                <a:srgbClr val="203F48"/>
              </a:solidFill>
            </a:endParaRPr>
          </a:p>
        </p:txBody>
      </p:sp>
      <p:sp>
        <p:nvSpPr>
          <p:cNvPr id="20" name="Content Placeholder 8"/>
          <p:cNvSpPr>
            <a:spLocks noGrp="1"/>
          </p:cNvSpPr>
          <p:nvPr>
            <p:ph sz="quarter" idx="18"/>
          </p:nvPr>
        </p:nvSpPr>
        <p:spPr>
          <a:xfrm>
            <a:off x="-9153" y="2525884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4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21" name="Content Placeholder 8"/>
          <p:cNvSpPr>
            <a:spLocks noGrp="1"/>
          </p:cNvSpPr>
          <p:nvPr>
            <p:ph sz="quarter" idx="18"/>
          </p:nvPr>
        </p:nvSpPr>
        <p:spPr>
          <a:xfrm>
            <a:off x="-16367" y="3128267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5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22" name="Content Placeholder 8"/>
          <p:cNvSpPr>
            <a:spLocks noGrp="1"/>
          </p:cNvSpPr>
          <p:nvPr>
            <p:ph sz="quarter" idx="18"/>
          </p:nvPr>
        </p:nvSpPr>
        <p:spPr>
          <a:xfrm>
            <a:off x="0" y="3621812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6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16" name="Content Placeholder 8"/>
          <p:cNvSpPr>
            <a:spLocks noGrp="1"/>
          </p:cNvSpPr>
          <p:nvPr>
            <p:ph sz="quarter" idx="18"/>
          </p:nvPr>
        </p:nvSpPr>
        <p:spPr>
          <a:xfrm>
            <a:off x="0" y="4139578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7|</a:t>
            </a:r>
            <a:endParaRPr lang="fr-FR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62641" y="4242576"/>
            <a:ext cx="4875018" cy="476250"/>
          </a:xfrm>
        </p:spPr>
        <p:txBody>
          <a:bodyPr/>
          <a:lstStyle/>
          <a:p>
            <a:r>
              <a:rPr lang="fr-FR" dirty="0" err="1">
                <a:solidFill>
                  <a:srgbClr val="00B1A5"/>
                </a:solidFill>
              </a:rPr>
              <a:t>Step</a:t>
            </a:r>
            <a:r>
              <a:rPr lang="fr-FR" dirty="0">
                <a:solidFill>
                  <a:srgbClr val="00B1A5"/>
                </a:solidFill>
              </a:rPr>
              <a:t> </a:t>
            </a:r>
            <a:r>
              <a:rPr lang="fr-FR" dirty="0" err="1">
                <a:solidFill>
                  <a:srgbClr val="00B1A5"/>
                </a:solidFill>
              </a:rPr>
              <a:t>forward</a:t>
            </a:r>
            <a:r>
              <a:rPr lang="fr-FR" dirty="0">
                <a:solidFill>
                  <a:srgbClr val="00B1A5"/>
                </a:solidFill>
              </a:rPr>
              <a:t>…stick to the </a:t>
            </a:r>
            <a:r>
              <a:rPr lang="fr-FR" dirty="0" err="1">
                <a:solidFill>
                  <a:srgbClr val="00B1A5"/>
                </a:solidFill>
              </a:rPr>
              <a:t>piplines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41890" y="4723069"/>
            <a:ext cx="20115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rgbClr val="00B1A5"/>
                </a:solidFill>
              </a:rPr>
              <a:t>Topic </a:t>
            </a:r>
            <a:r>
              <a:rPr lang="fr-FR" sz="2400" dirty="0" err="1">
                <a:solidFill>
                  <a:srgbClr val="00B1A5"/>
                </a:solidFill>
              </a:rPr>
              <a:t>modeling</a:t>
            </a:r>
            <a:endParaRPr lang="fr-FR" sz="2400" dirty="0">
              <a:solidFill>
                <a:srgbClr val="00B1A5"/>
              </a:solidFill>
            </a:endParaRPr>
          </a:p>
        </p:txBody>
      </p:sp>
      <p:sp>
        <p:nvSpPr>
          <p:cNvPr id="23" name="Content Placeholder 8"/>
          <p:cNvSpPr>
            <a:spLocks noGrp="1"/>
          </p:cNvSpPr>
          <p:nvPr>
            <p:ph sz="quarter" idx="18"/>
          </p:nvPr>
        </p:nvSpPr>
        <p:spPr>
          <a:xfrm>
            <a:off x="9679" y="4628790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8|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732211" y="5180334"/>
            <a:ext cx="62171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00B1A5"/>
                </a:solidFill>
              </a:rPr>
              <a:t>How </a:t>
            </a:r>
            <a:r>
              <a:rPr lang="fr-FR" sz="2400" dirty="0" err="1">
                <a:solidFill>
                  <a:srgbClr val="00B1A5"/>
                </a:solidFill>
              </a:rPr>
              <a:t>much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scoring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text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reflects</a:t>
            </a:r>
            <a:r>
              <a:rPr lang="fr-FR" sz="2400" dirty="0">
                <a:solidFill>
                  <a:srgbClr val="00B1A5"/>
                </a:solidFill>
              </a:rPr>
              <a:t> the </a:t>
            </a:r>
            <a:r>
              <a:rPr lang="fr-FR" sz="2400" dirty="0" err="1">
                <a:solidFill>
                  <a:srgbClr val="00B1A5"/>
                </a:solidFill>
              </a:rPr>
              <a:t>domain</a:t>
            </a:r>
            <a:r>
              <a:rPr lang="fr-FR" sz="2400" dirty="0">
                <a:solidFill>
                  <a:srgbClr val="00B1A5"/>
                </a:solidFill>
              </a:rPr>
              <a:t> of </a:t>
            </a:r>
            <a:r>
              <a:rPr lang="fr-FR" sz="2400" dirty="0" err="1">
                <a:solidFill>
                  <a:srgbClr val="00B1A5"/>
                </a:solidFill>
              </a:rPr>
              <a:t>study</a:t>
            </a:r>
            <a:r>
              <a:rPr lang="fr-FR" sz="2400" dirty="0">
                <a:solidFill>
                  <a:srgbClr val="00B1A5"/>
                </a:solidFill>
              </a:rPr>
              <a:t>? </a:t>
            </a:r>
            <a:r>
              <a:rPr lang="fr-FR" sz="2400" dirty="0" err="1">
                <a:solidFill>
                  <a:srgbClr val="00B1A5"/>
                </a:solidFill>
              </a:rPr>
              <a:t>It’s</a:t>
            </a:r>
            <a:r>
              <a:rPr lang="fr-FR" sz="2400" dirty="0">
                <a:solidFill>
                  <a:srgbClr val="00B1A5"/>
                </a:solidFill>
              </a:rPr>
              <a:t> how </a:t>
            </a:r>
            <a:r>
              <a:rPr lang="fr-FR" sz="2400" dirty="0" err="1">
                <a:solidFill>
                  <a:srgbClr val="00B1A5"/>
                </a:solidFill>
              </a:rPr>
              <a:t>much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you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identified</a:t>
            </a:r>
            <a:r>
              <a:rPr lang="fr-FR" sz="2400" dirty="0">
                <a:solidFill>
                  <a:srgbClr val="00B1A5"/>
                </a:solidFill>
              </a:rPr>
              <a:t> topics</a:t>
            </a:r>
          </a:p>
        </p:txBody>
      </p:sp>
      <p:sp>
        <p:nvSpPr>
          <p:cNvPr id="24" name="Content Placeholder 8"/>
          <p:cNvSpPr>
            <a:spLocks noGrp="1"/>
          </p:cNvSpPr>
          <p:nvPr>
            <p:ph sz="quarter" idx="18"/>
          </p:nvPr>
        </p:nvSpPr>
        <p:spPr>
          <a:xfrm>
            <a:off x="0" y="5150889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9|</a:t>
            </a:r>
            <a:endParaRPr lang="fr-FR" dirty="0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732211" y="6069355"/>
            <a:ext cx="4634652" cy="590209"/>
          </a:xfrm>
        </p:spPr>
        <p:txBody>
          <a:bodyPr/>
          <a:lstStyle/>
          <a:p>
            <a:r>
              <a:rPr lang="fr-FR" dirty="0" err="1" smtClean="0">
                <a:solidFill>
                  <a:srgbClr val="00B1A5"/>
                </a:solidFill>
              </a:rPr>
              <a:t>Wrapping</a:t>
            </a:r>
            <a:r>
              <a:rPr lang="fr-FR" dirty="0" smtClean="0">
                <a:solidFill>
                  <a:srgbClr val="00B1A5"/>
                </a:solidFill>
              </a:rPr>
              <a:t> up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26" name="Content Placeholder 8"/>
          <p:cNvSpPr>
            <a:spLocks noGrp="1"/>
          </p:cNvSpPr>
          <p:nvPr>
            <p:ph sz="quarter" idx="18"/>
          </p:nvPr>
        </p:nvSpPr>
        <p:spPr>
          <a:xfrm>
            <a:off x="19357" y="5983601"/>
            <a:ext cx="1077923" cy="5177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10|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129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3"/>
          <p:cNvPicPr>
            <a:picLocks noChangeAspect="1"/>
          </p:cNvPicPr>
          <p:nvPr/>
        </p:nvPicPr>
        <p:blipFill rotWithShape="1">
          <a:blip r:embed="rId2"/>
          <a:srcRect r="28339"/>
          <a:stretch/>
        </p:blipFill>
        <p:spPr>
          <a:xfrm>
            <a:off x="4811986" y="-70144"/>
            <a:ext cx="4332014" cy="692814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627" y="298008"/>
            <a:ext cx="1945023" cy="1368000"/>
          </a:xfrm>
          <a:prstGeom prst="rect">
            <a:avLst/>
          </a:prstGeom>
        </p:spPr>
      </p:pic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smtClean="0"/>
              <a:t>NL </a:t>
            </a:r>
            <a:r>
              <a:rPr lang="fr-FR" dirty="0" err="1" smtClean="0"/>
              <a:t>texts</a:t>
            </a:r>
            <a:r>
              <a:rPr lang="fr-FR" dirty="0" smtClean="0"/>
              <a:t> </a:t>
            </a:r>
            <a:r>
              <a:rPr lang="fr-FR" dirty="0" err="1" smtClean="0"/>
              <a:t>stuctures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909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73412" y="229972"/>
            <a:ext cx="6826460" cy="1163102"/>
          </a:xfrm>
        </p:spPr>
        <p:txBody>
          <a:bodyPr/>
          <a:lstStyle/>
          <a:p>
            <a:r>
              <a:rPr lang="fr-FR" dirty="0" smtClean="0"/>
              <a:t>Data structures: </a:t>
            </a:r>
            <a:r>
              <a:rPr lang="fr-FR" dirty="0" err="1" smtClean="0"/>
              <a:t>dictionnaries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12" y="1393074"/>
            <a:ext cx="7194039" cy="433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29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73412" y="229972"/>
            <a:ext cx="6826460" cy="1163102"/>
          </a:xfrm>
        </p:spPr>
        <p:txBody>
          <a:bodyPr/>
          <a:lstStyle/>
          <a:p>
            <a:r>
              <a:rPr lang="fr-FR" dirty="0" smtClean="0"/>
              <a:t>Data structures: </a:t>
            </a:r>
            <a:r>
              <a:rPr lang="fr-FR" dirty="0" err="1" smtClean="0"/>
              <a:t>span</a:t>
            </a:r>
            <a:r>
              <a:rPr lang="fr-FR" dirty="0" smtClean="0"/>
              <a:t> and documents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12" y="1981200"/>
            <a:ext cx="574357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11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62641" y="979713"/>
            <a:ext cx="3756025" cy="476250"/>
          </a:xfrm>
        </p:spPr>
        <p:txBody>
          <a:bodyPr/>
          <a:lstStyle/>
          <a:p>
            <a:r>
              <a:rPr lang="fr-FR" dirty="0" err="1" smtClean="0"/>
              <a:t>Scraping</a:t>
            </a:r>
            <a:r>
              <a:rPr lang="fr-FR" dirty="0" smtClean="0"/>
              <a:t> </a:t>
            </a:r>
            <a:r>
              <a:rPr lang="fr-FR" dirty="0"/>
              <a:t>the web: 80% of information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there</a:t>
            </a:r>
            <a:r>
              <a:rPr lang="fr-FR" dirty="0"/>
              <a:t> !</a:t>
            </a:r>
            <a:endParaRPr lang="fr-F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62641" y="1584436"/>
            <a:ext cx="3756025" cy="476250"/>
          </a:xfrm>
        </p:spPr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kickoff</a:t>
            </a:r>
            <a:r>
              <a:rPr lang="fr-FR" dirty="0"/>
              <a:t> in NLP: </a:t>
            </a:r>
            <a:r>
              <a:rPr lang="fr-FR" dirty="0" err="1"/>
              <a:t>Zipf’s</a:t>
            </a:r>
            <a:r>
              <a:rPr lang="fr-FR" dirty="0"/>
              <a:t> Law </a:t>
            </a:r>
            <a:endParaRPr lang="fr-F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762640" y="2082154"/>
            <a:ext cx="3756025" cy="476250"/>
          </a:xfrm>
        </p:spPr>
        <p:txBody>
          <a:bodyPr/>
          <a:lstStyle/>
          <a:p>
            <a:r>
              <a:rPr lang="fr-FR" dirty="0"/>
              <a:t>NL </a:t>
            </a:r>
            <a:r>
              <a:rPr lang="fr-FR" dirty="0" err="1"/>
              <a:t>texts</a:t>
            </a:r>
            <a:r>
              <a:rPr lang="fr-FR" dirty="0"/>
              <a:t> </a:t>
            </a:r>
            <a:r>
              <a:rPr lang="fr-FR" dirty="0" smtClean="0"/>
              <a:t>structures</a:t>
            </a:r>
            <a:endParaRPr lang="fr-FR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62641" y="2538295"/>
            <a:ext cx="3756025" cy="476250"/>
          </a:xfrm>
        </p:spPr>
        <p:txBody>
          <a:bodyPr/>
          <a:lstStyle/>
          <a:p>
            <a:r>
              <a:rPr lang="fr-FR" dirty="0"/>
              <a:t>General…but crucial </a:t>
            </a:r>
            <a:r>
              <a:rPr lang="fr-FR" dirty="0" err="1"/>
              <a:t>steps</a:t>
            </a:r>
            <a:r>
              <a:rPr lang="fr-FR" dirty="0"/>
              <a:t> </a:t>
            </a:r>
            <a:endParaRPr lang="fr-FR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62641" y="3172018"/>
            <a:ext cx="5031772" cy="476250"/>
          </a:xfrm>
        </p:spPr>
        <p:txBody>
          <a:bodyPr/>
          <a:lstStyle/>
          <a:p>
            <a:r>
              <a:rPr lang="fr-FR" dirty="0"/>
              <a:t>Not </a:t>
            </a:r>
            <a:r>
              <a:rPr lang="fr-FR" dirty="0" err="1"/>
              <a:t>complex</a:t>
            </a:r>
            <a:r>
              <a:rPr lang="fr-FR" dirty="0"/>
              <a:t> but efficient as </a:t>
            </a:r>
            <a:r>
              <a:rPr lang="fr-FR" dirty="0" err="1"/>
              <a:t>much</a:t>
            </a:r>
            <a:r>
              <a:rPr lang="fr-FR" dirty="0"/>
              <a:t> as </a:t>
            </a:r>
            <a:r>
              <a:rPr lang="fr-FR" dirty="0" err="1"/>
              <a:t>advanced</a:t>
            </a:r>
            <a:r>
              <a:rPr lang="fr-FR" dirty="0"/>
              <a:t> techniques: THE TIDY WAY</a:t>
            </a:r>
            <a:endParaRPr lang="fr-FR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62641" y="3717119"/>
            <a:ext cx="3756025" cy="476250"/>
          </a:xfrm>
        </p:spPr>
        <p:txBody>
          <a:bodyPr/>
          <a:lstStyle/>
          <a:p>
            <a:r>
              <a:rPr lang="fr-FR" dirty="0" err="1"/>
              <a:t>Pre-elaborated</a:t>
            </a:r>
            <a:r>
              <a:rPr lang="fr-FR" dirty="0"/>
              <a:t> NL </a:t>
            </a:r>
            <a:r>
              <a:rPr lang="fr-FR" dirty="0" err="1"/>
              <a:t>toolbox</a:t>
            </a:r>
            <a:endParaRPr lang="fr-FR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8"/>
          </p:nvPr>
        </p:nvSpPr>
        <p:spPr>
          <a:xfrm>
            <a:off x="0" y="1499720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2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17" name="Content Placeholder 8"/>
          <p:cNvSpPr>
            <a:spLocks noGrp="1"/>
          </p:cNvSpPr>
          <p:nvPr>
            <p:ph sz="quarter" idx="18"/>
          </p:nvPr>
        </p:nvSpPr>
        <p:spPr>
          <a:xfrm>
            <a:off x="0" y="958955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sz="3200" dirty="0">
                <a:solidFill>
                  <a:schemeClr val="accent3"/>
                </a:solidFill>
              </a:rPr>
              <a:t>1|</a:t>
            </a:r>
          </a:p>
        </p:txBody>
      </p:sp>
      <p:sp>
        <p:nvSpPr>
          <p:cNvPr id="19" name="Content Placeholder 8"/>
          <p:cNvSpPr>
            <a:spLocks noGrp="1"/>
          </p:cNvSpPr>
          <p:nvPr>
            <p:ph sz="quarter" idx="18"/>
          </p:nvPr>
        </p:nvSpPr>
        <p:spPr>
          <a:xfrm>
            <a:off x="19357" y="2019652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3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20" name="Content Placeholder 8"/>
          <p:cNvSpPr>
            <a:spLocks noGrp="1"/>
          </p:cNvSpPr>
          <p:nvPr>
            <p:ph sz="quarter" idx="18"/>
          </p:nvPr>
        </p:nvSpPr>
        <p:spPr>
          <a:xfrm>
            <a:off x="0" y="2709168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4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21" name="Content Placeholder 8"/>
          <p:cNvSpPr>
            <a:spLocks noGrp="1"/>
          </p:cNvSpPr>
          <p:nvPr>
            <p:ph sz="quarter" idx="18"/>
          </p:nvPr>
        </p:nvSpPr>
        <p:spPr>
          <a:xfrm>
            <a:off x="0" y="3214823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5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22" name="Content Placeholder 8"/>
          <p:cNvSpPr>
            <a:spLocks noGrp="1"/>
          </p:cNvSpPr>
          <p:nvPr>
            <p:ph sz="quarter" idx="18"/>
          </p:nvPr>
        </p:nvSpPr>
        <p:spPr>
          <a:xfrm>
            <a:off x="0" y="3621812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6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16" name="Content Placeholder 8"/>
          <p:cNvSpPr>
            <a:spLocks noGrp="1"/>
          </p:cNvSpPr>
          <p:nvPr>
            <p:ph sz="quarter" idx="18"/>
          </p:nvPr>
        </p:nvSpPr>
        <p:spPr>
          <a:xfrm>
            <a:off x="0" y="4139578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7|</a:t>
            </a:r>
            <a:endParaRPr lang="fr-FR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62641" y="4242576"/>
            <a:ext cx="4875018" cy="476250"/>
          </a:xfrm>
        </p:spPr>
        <p:txBody>
          <a:bodyPr/>
          <a:lstStyle/>
          <a:p>
            <a:r>
              <a:rPr lang="fr-FR" dirty="0" err="1"/>
              <a:t>Step</a:t>
            </a:r>
            <a:r>
              <a:rPr lang="fr-FR" dirty="0"/>
              <a:t> </a:t>
            </a:r>
            <a:r>
              <a:rPr lang="fr-FR" dirty="0" err="1"/>
              <a:t>forward</a:t>
            </a:r>
            <a:r>
              <a:rPr lang="fr-FR" dirty="0"/>
              <a:t>…stick to the </a:t>
            </a:r>
            <a:r>
              <a:rPr lang="fr-FR" dirty="0" err="1"/>
              <a:t>piplines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741890" y="4723069"/>
            <a:ext cx="20115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/>
              <a:t>Topic </a:t>
            </a:r>
            <a:r>
              <a:rPr lang="fr-FR" sz="2400" dirty="0" err="1"/>
              <a:t>modeling</a:t>
            </a:r>
            <a:endParaRPr lang="fr-FR" sz="2400" dirty="0"/>
          </a:p>
        </p:txBody>
      </p:sp>
      <p:sp>
        <p:nvSpPr>
          <p:cNvPr id="23" name="Content Placeholder 8"/>
          <p:cNvSpPr>
            <a:spLocks noGrp="1"/>
          </p:cNvSpPr>
          <p:nvPr>
            <p:ph sz="quarter" idx="18"/>
          </p:nvPr>
        </p:nvSpPr>
        <p:spPr>
          <a:xfrm>
            <a:off x="9679" y="4628790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8|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732211" y="5180334"/>
            <a:ext cx="62171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/>
              <a:t>How </a:t>
            </a:r>
            <a:r>
              <a:rPr lang="fr-FR" sz="2400" dirty="0" err="1"/>
              <a:t>much</a:t>
            </a:r>
            <a:r>
              <a:rPr lang="fr-FR" sz="2400" dirty="0"/>
              <a:t> </a:t>
            </a:r>
            <a:r>
              <a:rPr lang="fr-FR" sz="2400" dirty="0" err="1"/>
              <a:t>scoring</a:t>
            </a:r>
            <a:r>
              <a:rPr lang="fr-FR" sz="2400" dirty="0"/>
              <a:t> </a:t>
            </a:r>
            <a:r>
              <a:rPr lang="fr-FR" sz="2400" dirty="0" err="1"/>
              <a:t>text</a:t>
            </a:r>
            <a:r>
              <a:rPr lang="fr-FR" sz="2400" dirty="0"/>
              <a:t> </a:t>
            </a:r>
            <a:r>
              <a:rPr lang="fr-FR" sz="2400" dirty="0" err="1"/>
              <a:t>reflects</a:t>
            </a:r>
            <a:r>
              <a:rPr lang="fr-FR" sz="2400" dirty="0"/>
              <a:t> the </a:t>
            </a:r>
            <a:r>
              <a:rPr lang="fr-FR" sz="2400" dirty="0" err="1"/>
              <a:t>domain</a:t>
            </a:r>
            <a:r>
              <a:rPr lang="fr-FR" sz="2400" dirty="0"/>
              <a:t> of </a:t>
            </a:r>
            <a:r>
              <a:rPr lang="fr-FR" sz="2400" dirty="0" err="1"/>
              <a:t>study</a:t>
            </a:r>
            <a:r>
              <a:rPr lang="fr-FR" sz="2400" dirty="0"/>
              <a:t>? </a:t>
            </a:r>
            <a:r>
              <a:rPr lang="fr-FR" sz="2400" dirty="0" err="1"/>
              <a:t>It’s</a:t>
            </a:r>
            <a:r>
              <a:rPr lang="fr-FR" sz="2400" dirty="0"/>
              <a:t> how </a:t>
            </a:r>
            <a:r>
              <a:rPr lang="fr-FR" sz="2400" dirty="0" err="1"/>
              <a:t>much</a:t>
            </a:r>
            <a:r>
              <a:rPr lang="fr-FR" sz="2400" dirty="0"/>
              <a:t> </a:t>
            </a:r>
            <a:r>
              <a:rPr lang="fr-FR" sz="2400" dirty="0" err="1"/>
              <a:t>you</a:t>
            </a:r>
            <a:r>
              <a:rPr lang="fr-FR" sz="2400" dirty="0"/>
              <a:t> </a:t>
            </a:r>
            <a:r>
              <a:rPr lang="fr-FR" sz="2400" dirty="0" err="1"/>
              <a:t>identified</a:t>
            </a:r>
            <a:r>
              <a:rPr lang="fr-FR" sz="2400" dirty="0"/>
              <a:t> topics</a:t>
            </a:r>
          </a:p>
        </p:txBody>
      </p:sp>
      <p:sp>
        <p:nvSpPr>
          <p:cNvPr id="24" name="Content Placeholder 8"/>
          <p:cNvSpPr>
            <a:spLocks noGrp="1"/>
          </p:cNvSpPr>
          <p:nvPr>
            <p:ph sz="quarter" idx="18"/>
          </p:nvPr>
        </p:nvSpPr>
        <p:spPr>
          <a:xfrm>
            <a:off x="0" y="5150889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9|</a:t>
            </a:r>
            <a:endParaRPr lang="fr-FR" dirty="0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732211" y="6069355"/>
            <a:ext cx="4634652" cy="590209"/>
          </a:xfrm>
        </p:spPr>
        <p:txBody>
          <a:bodyPr/>
          <a:lstStyle/>
          <a:p>
            <a:r>
              <a:rPr lang="fr-FR" dirty="0" err="1" smtClean="0"/>
              <a:t>Wrapping</a:t>
            </a:r>
            <a:r>
              <a:rPr lang="fr-FR" dirty="0" smtClean="0"/>
              <a:t> up</a:t>
            </a:r>
            <a:endParaRPr lang="fr-FR" dirty="0"/>
          </a:p>
        </p:txBody>
      </p:sp>
      <p:sp>
        <p:nvSpPr>
          <p:cNvPr id="26" name="Content Placeholder 8"/>
          <p:cNvSpPr>
            <a:spLocks noGrp="1"/>
          </p:cNvSpPr>
          <p:nvPr>
            <p:ph sz="quarter" idx="18"/>
          </p:nvPr>
        </p:nvSpPr>
        <p:spPr>
          <a:xfrm>
            <a:off x="19357" y="5983601"/>
            <a:ext cx="1077923" cy="5177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10|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489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73412" y="229972"/>
            <a:ext cx="6826460" cy="1163102"/>
          </a:xfrm>
        </p:spPr>
        <p:txBody>
          <a:bodyPr/>
          <a:lstStyle/>
          <a:p>
            <a:r>
              <a:rPr lang="fr-FR" dirty="0" smtClean="0"/>
              <a:t>Data sources</a:t>
            </a:r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274320" y="1542144"/>
            <a:ext cx="56561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Web: tags, web structures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API: for sentiment analysis even emoji's is an information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Flat files: csv, txt…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Databases: </a:t>
            </a:r>
            <a:r>
              <a:rPr lang="en-US" dirty="0" err="1" smtClean="0"/>
              <a:t>mongoDB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274320" y="3105035"/>
            <a:ext cx="8110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Data is collected by chunks: tweets, articles…. Each can be considered as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Data is collected massively: can split by paragraphs</a:t>
            </a:r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284323" y="4113928"/>
            <a:ext cx="5646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to save and load?</a:t>
            </a:r>
          </a:p>
          <a:p>
            <a:r>
              <a:rPr lang="en-US" dirty="0" smtClean="0"/>
              <a:t>Data is loaded as corpus object to feed data analysis step </a:t>
            </a:r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3102370" y="5199017"/>
            <a:ext cx="2339102" cy="923330"/>
          </a:xfrm>
          <a:prstGeom prst="rect">
            <a:avLst/>
          </a:prstGeom>
          <a:solidFill>
            <a:srgbClr val="FFFF00"/>
          </a:solidFill>
          <a:ln w="12700" cap="rnd">
            <a:solidFill>
              <a:srgbClr val="00242E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N tokens = document</a:t>
            </a:r>
          </a:p>
          <a:p>
            <a:r>
              <a:rPr lang="en-US" b="1" dirty="0" smtClean="0"/>
              <a:t>N documents = corpus</a:t>
            </a:r>
          </a:p>
          <a:p>
            <a:r>
              <a:rPr lang="en-US" b="1" dirty="0" smtClean="0"/>
              <a:t>N corpus = corporal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8710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62641" y="979713"/>
            <a:ext cx="3756025" cy="476250"/>
          </a:xfrm>
        </p:spPr>
        <p:txBody>
          <a:bodyPr/>
          <a:lstStyle/>
          <a:p>
            <a:r>
              <a:rPr lang="fr-FR" dirty="0" err="1" smtClean="0">
                <a:solidFill>
                  <a:srgbClr val="00B1A5"/>
                </a:solidFill>
              </a:rPr>
              <a:t>Scraping</a:t>
            </a:r>
            <a:r>
              <a:rPr lang="fr-FR" dirty="0" smtClean="0">
                <a:solidFill>
                  <a:srgbClr val="00B1A5"/>
                </a:solidFill>
              </a:rPr>
              <a:t> </a:t>
            </a:r>
            <a:r>
              <a:rPr lang="fr-FR" dirty="0">
                <a:solidFill>
                  <a:srgbClr val="00B1A5"/>
                </a:solidFill>
              </a:rPr>
              <a:t>the web: 80% of information </a:t>
            </a:r>
            <a:r>
              <a:rPr lang="fr-FR" dirty="0" err="1">
                <a:solidFill>
                  <a:srgbClr val="00B1A5"/>
                </a:solidFill>
              </a:rPr>
              <a:t>is</a:t>
            </a:r>
            <a:r>
              <a:rPr lang="fr-FR" dirty="0">
                <a:solidFill>
                  <a:srgbClr val="00B1A5"/>
                </a:solidFill>
              </a:rPr>
              <a:t> </a:t>
            </a:r>
            <a:r>
              <a:rPr lang="fr-FR" dirty="0" err="1">
                <a:solidFill>
                  <a:srgbClr val="00B1A5"/>
                </a:solidFill>
              </a:rPr>
              <a:t>there</a:t>
            </a:r>
            <a:r>
              <a:rPr lang="fr-FR" dirty="0">
                <a:solidFill>
                  <a:srgbClr val="00B1A5"/>
                </a:solidFill>
              </a:rPr>
              <a:t> !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62641" y="1584436"/>
            <a:ext cx="3756025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The </a:t>
            </a:r>
            <a:r>
              <a:rPr lang="fr-FR" dirty="0" err="1">
                <a:solidFill>
                  <a:srgbClr val="00B1A5"/>
                </a:solidFill>
              </a:rPr>
              <a:t>kickoff</a:t>
            </a:r>
            <a:r>
              <a:rPr lang="fr-FR" dirty="0">
                <a:solidFill>
                  <a:srgbClr val="00B1A5"/>
                </a:solidFill>
              </a:rPr>
              <a:t> in NLP: </a:t>
            </a:r>
            <a:r>
              <a:rPr lang="fr-FR" dirty="0" err="1">
                <a:solidFill>
                  <a:srgbClr val="00B1A5"/>
                </a:solidFill>
              </a:rPr>
              <a:t>Zipf’s</a:t>
            </a:r>
            <a:r>
              <a:rPr lang="fr-FR" dirty="0">
                <a:solidFill>
                  <a:srgbClr val="00B1A5"/>
                </a:solidFill>
              </a:rPr>
              <a:t> Law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741890" y="2054883"/>
            <a:ext cx="3756025" cy="476250"/>
          </a:xfrm>
        </p:spPr>
        <p:txBody>
          <a:bodyPr/>
          <a:lstStyle/>
          <a:p>
            <a:r>
              <a:rPr lang="fr-FR" dirty="0"/>
              <a:t>NL </a:t>
            </a:r>
            <a:r>
              <a:rPr lang="fr-FR" dirty="0" err="1"/>
              <a:t>texts</a:t>
            </a:r>
            <a:r>
              <a:rPr lang="fr-FR" dirty="0"/>
              <a:t> </a:t>
            </a:r>
            <a:r>
              <a:rPr lang="fr-FR" dirty="0" smtClean="0"/>
              <a:t>structures</a:t>
            </a:r>
            <a:endParaRPr lang="fr-FR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62641" y="2538295"/>
            <a:ext cx="3756025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General…but crucial </a:t>
            </a:r>
            <a:r>
              <a:rPr lang="fr-FR" dirty="0" err="1">
                <a:solidFill>
                  <a:srgbClr val="00B1A5"/>
                </a:solidFill>
              </a:rPr>
              <a:t>steps</a:t>
            </a:r>
            <a:r>
              <a:rPr lang="fr-FR" dirty="0">
                <a:solidFill>
                  <a:srgbClr val="00B1A5"/>
                </a:solidFill>
              </a:rPr>
              <a:t> 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62641" y="3172018"/>
            <a:ext cx="5031772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Not </a:t>
            </a:r>
            <a:r>
              <a:rPr lang="fr-FR" dirty="0" err="1">
                <a:solidFill>
                  <a:srgbClr val="00B1A5"/>
                </a:solidFill>
              </a:rPr>
              <a:t>complex</a:t>
            </a:r>
            <a:r>
              <a:rPr lang="fr-FR" dirty="0">
                <a:solidFill>
                  <a:srgbClr val="00B1A5"/>
                </a:solidFill>
              </a:rPr>
              <a:t> but efficient as </a:t>
            </a:r>
            <a:r>
              <a:rPr lang="fr-FR" dirty="0" err="1">
                <a:solidFill>
                  <a:srgbClr val="00B1A5"/>
                </a:solidFill>
              </a:rPr>
              <a:t>much</a:t>
            </a:r>
            <a:r>
              <a:rPr lang="fr-FR" dirty="0">
                <a:solidFill>
                  <a:srgbClr val="00B1A5"/>
                </a:solidFill>
              </a:rPr>
              <a:t> as </a:t>
            </a:r>
            <a:r>
              <a:rPr lang="fr-FR" dirty="0" err="1">
                <a:solidFill>
                  <a:srgbClr val="00B1A5"/>
                </a:solidFill>
              </a:rPr>
              <a:t>advanced</a:t>
            </a:r>
            <a:r>
              <a:rPr lang="fr-FR" dirty="0">
                <a:solidFill>
                  <a:srgbClr val="00B1A5"/>
                </a:solidFill>
              </a:rPr>
              <a:t> techniques: THE TIDY WAY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62641" y="3717119"/>
            <a:ext cx="3756025" cy="476250"/>
          </a:xfrm>
        </p:spPr>
        <p:txBody>
          <a:bodyPr/>
          <a:lstStyle/>
          <a:p>
            <a:r>
              <a:rPr lang="fr-FR" dirty="0" err="1">
                <a:solidFill>
                  <a:srgbClr val="00B1A5"/>
                </a:solidFill>
              </a:rPr>
              <a:t>Pre-elaborated</a:t>
            </a:r>
            <a:r>
              <a:rPr lang="fr-FR" dirty="0">
                <a:solidFill>
                  <a:srgbClr val="00B1A5"/>
                </a:solidFill>
              </a:rPr>
              <a:t> NL </a:t>
            </a:r>
            <a:r>
              <a:rPr lang="fr-FR" dirty="0" err="1">
                <a:solidFill>
                  <a:srgbClr val="00B1A5"/>
                </a:solidFill>
              </a:rPr>
              <a:t>toolbox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8"/>
          </p:nvPr>
        </p:nvSpPr>
        <p:spPr>
          <a:xfrm>
            <a:off x="0" y="1499720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2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17" name="Content Placeholder 8"/>
          <p:cNvSpPr>
            <a:spLocks noGrp="1"/>
          </p:cNvSpPr>
          <p:nvPr>
            <p:ph sz="quarter" idx="18"/>
          </p:nvPr>
        </p:nvSpPr>
        <p:spPr>
          <a:xfrm>
            <a:off x="0" y="958955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sz="3200" dirty="0">
                <a:solidFill>
                  <a:schemeClr val="accent3"/>
                </a:solidFill>
              </a:rPr>
              <a:t>1|</a:t>
            </a:r>
          </a:p>
        </p:txBody>
      </p:sp>
      <p:sp>
        <p:nvSpPr>
          <p:cNvPr id="19" name="Content Placeholder 8"/>
          <p:cNvSpPr>
            <a:spLocks noGrp="1"/>
          </p:cNvSpPr>
          <p:nvPr>
            <p:ph sz="quarter" idx="18"/>
          </p:nvPr>
        </p:nvSpPr>
        <p:spPr>
          <a:xfrm>
            <a:off x="19357" y="2019652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>
                <a:solidFill>
                  <a:srgbClr val="203F48"/>
                </a:solidFill>
              </a:rPr>
              <a:t>3</a:t>
            </a:r>
            <a:r>
              <a:rPr lang="fr-FR" dirty="0">
                <a:solidFill>
                  <a:srgbClr val="203F48"/>
                </a:solidFill>
              </a:rPr>
              <a:t>|</a:t>
            </a:r>
            <a:endParaRPr lang="fr-FR" dirty="0">
              <a:solidFill>
                <a:srgbClr val="203F48"/>
              </a:solidFill>
            </a:endParaRPr>
          </a:p>
        </p:txBody>
      </p:sp>
      <p:sp>
        <p:nvSpPr>
          <p:cNvPr id="20" name="Content Placeholder 8"/>
          <p:cNvSpPr>
            <a:spLocks noGrp="1"/>
          </p:cNvSpPr>
          <p:nvPr>
            <p:ph sz="quarter" idx="18"/>
          </p:nvPr>
        </p:nvSpPr>
        <p:spPr>
          <a:xfrm>
            <a:off x="-9153" y="2525884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4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21" name="Content Placeholder 8"/>
          <p:cNvSpPr>
            <a:spLocks noGrp="1"/>
          </p:cNvSpPr>
          <p:nvPr>
            <p:ph sz="quarter" idx="18"/>
          </p:nvPr>
        </p:nvSpPr>
        <p:spPr>
          <a:xfrm>
            <a:off x="-16367" y="3128267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5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22" name="Content Placeholder 8"/>
          <p:cNvSpPr>
            <a:spLocks noGrp="1"/>
          </p:cNvSpPr>
          <p:nvPr>
            <p:ph sz="quarter" idx="18"/>
          </p:nvPr>
        </p:nvSpPr>
        <p:spPr>
          <a:xfrm>
            <a:off x="0" y="3621812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6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16" name="Content Placeholder 8"/>
          <p:cNvSpPr>
            <a:spLocks noGrp="1"/>
          </p:cNvSpPr>
          <p:nvPr>
            <p:ph sz="quarter" idx="18"/>
          </p:nvPr>
        </p:nvSpPr>
        <p:spPr>
          <a:xfrm>
            <a:off x="0" y="4139578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7|</a:t>
            </a:r>
            <a:endParaRPr lang="fr-FR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62641" y="4242576"/>
            <a:ext cx="4875018" cy="476250"/>
          </a:xfrm>
        </p:spPr>
        <p:txBody>
          <a:bodyPr/>
          <a:lstStyle/>
          <a:p>
            <a:r>
              <a:rPr lang="fr-FR" dirty="0" err="1">
                <a:solidFill>
                  <a:srgbClr val="00B1A5"/>
                </a:solidFill>
              </a:rPr>
              <a:t>Step</a:t>
            </a:r>
            <a:r>
              <a:rPr lang="fr-FR" dirty="0">
                <a:solidFill>
                  <a:srgbClr val="00B1A5"/>
                </a:solidFill>
              </a:rPr>
              <a:t> </a:t>
            </a:r>
            <a:r>
              <a:rPr lang="fr-FR" dirty="0" err="1">
                <a:solidFill>
                  <a:srgbClr val="00B1A5"/>
                </a:solidFill>
              </a:rPr>
              <a:t>forward</a:t>
            </a:r>
            <a:r>
              <a:rPr lang="fr-FR" dirty="0">
                <a:solidFill>
                  <a:srgbClr val="00B1A5"/>
                </a:solidFill>
              </a:rPr>
              <a:t>…stick to the </a:t>
            </a:r>
            <a:r>
              <a:rPr lang="fr-FR" dirty="0" err="1">
                <a:solidFill>
                  <a:srgbClr val="00B1A5"/>
                </a:solidFill>
              </a:rPr>
              <a:t>piplines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41890" y="4723069"/>
            <a:ext cx="20115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rgbClr val="00B1A5"/>
                </a:solidFill>
              </a:rPr>
              <a:t>Topic </a:t>
            </a:r>
            <a:r>
              <a:rPr lang="fr-FR" sz="2400" dirty="0" err="1">
                <a:solidFill>
                  <a:srgbClr val="00B1A5"/>
                </a:solidFill>
              </a:rPr>
              <a:t>modeling</a:t>
            </a:r>
            <a:endParaRPr lang="fr-FR" sz="2400" dirty="0">
              <a:solidFill>
                <a:srgbClr val="00B1A5"/>
              </a:solidFill>
            </a:endParaRPr>
          </a:p>
        </p:txBody>
      </p:sp>
      <p:sp>
        <p:nvSpPr>
          <p:cNvPr id="23" name="Content Placeholder 8"/>
          <p:cNvSpPr>
            <a:spLocks noGrp="1"/>
          </p:cNvSpPr>
          <p:nvPr>
            <p:ph sz="quarter" idx="18"/>
          </p:nvPr>
        </p:nvSpPr>
        <p:spPr>
          <a:xfrm>
            <a:off x="9679" y="4628790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8|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732211" y="5180334"/>
            <a:ext cx="62171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00B1A5"/>
                </a:solidFill>
              </a:rPr>
              <a:t>How </a:t>
            </a:r>
            <a:r>
              <a:rPr lang="fr-FR" sz="2400" dirty="0" err="1">
                <a:solidFill>
                  <a:srgbClr val="00B1A5"/>
                </a:solidFill>
              </a:rPr>
              <a:t>much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scoring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text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reflects</a:t>
            </a:r>
            <a:r>
              <a:rPr lang="fr-FR" sz="2400" dirty="0">
                <a:solidFill>
                  <a:srgbClr val="00B1A5"/>
                </a:solidFill>
              </a:rPr>
              <a:t> the </a:t>
            </a:r>
            <a:r>
              <a:rPr lang="fr-FR" sz="2400" dirty="0" err="1">
                <a:solidFill>
                  <a:srgbClr val="00B1A5"/>
                </a:solidFill>
              </a:rPr>
              <a:t>domain</a:t>
            </a:r>
            <a:r>
              <a:rPr lang="fr-FR" sz="2400" dirty="0">
                <a:solidFill>
                  <a:srgbClr val="00B1A5"/>
                </a:solidFill>
              </a:rPr>
              <a:t> of </a:t>
            </a:r>
            <a:r>
              <a:rPr lang="fr-FR" sz="2400" dirty="0" err="1">
                <a:solidFill>
                  <a:srgbClr val="00B1A5"/>
                </a:solidFill>
              </a:rPr>
              <a:t>study</a:t>
            </a:r>
            <a:r>
              <a:rPr lang="fr-FR" sz="2400" dirty="0">
                <a:solidFill>
                  <a:srgbClr val="00B1A5"/>
                </a:solidFill>
              </a:rPr>
              <a:t>? </a:t>
            </a:r>
            <a:r>
              <a:rPr lang="fr-FR" sz="2400" dirty="0" err="1">
                <a:solidFill>
                  <a:srgbClr val="00B1A5"/>
                </a:solidFill>
              </a:rPr>
              <a:t>It’s</a:t>
            </a:r>
            <a:r>
              <a:rPr lang="fr-FR" sz="2400" dirty="0">
                <a:solidFill>
                  <a:srgbClr val="00B1A5"/>
                </a:solidFill>
              </a:rPr>
              <a:t> how </a:t>
            </a:r>
            <a:r>
              <a:rPr lang="fr-FR" sz="2400" dirty="0" err="1">
                <a:solidFill>
                  <a:srgbClr val="00B1A5"/>
                </a:solidFill>
              </a:rPr>
              <a:t>much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you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identified</a:t>
            </a:r>
            <a:r>
              <a:rPr lang="fr-FR" sz="2400" dirty="0">
                <a:solidFill>
                  <a:srgbClr val="00B1A5"/>
                </a:solidFill>
              </a:rPr>
              <a:t> topics</a:t>
            </a:r>
          </a:p>
        </p:txBody>
      </p:sp>
      <p:sp>
        <p:nvSpPr>
          <p:cNvPr id="24" name="Content Placeholder 8"/>
          <p:cNvSpPr>
            <a:spLocks noGrp="1"/>
          </p:cNvSpPr>
          <p:nvPr>
            <p:ph sz="quarter" idx="18"/>
          </p:nvPr>
        </p:nvSpPr>
        <p:spPr>
          <a:xfrm>
            <a:off x="0" y="5150889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9|</a:t>
            </a:r>
            <a:endParaRPr lang="fr-FR" dirty="0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732211" y="6069355"/>
            <a:ext cx="4634652" cy="590209"/>
          </a:xfrm>
        </p:spPr>
        <p:txBody>
          <a:bodyPr/>
          <a:lstStyle/>
          <a:p>
            <a:r>
              <a:rPr lang="fr-FR" dirty="0" err="1" smtClean="0">
                <a:solidFill>
                  <a:srgbClr val="00B1A5"/>
                </a:solidFill>
              </a:rPr>
              <a:t>Wrapping</a:t>
            </a:r>
            <a:r>
              <a:rPr lang="fr-FR" dirty="0" smtClean="0">
                <a:solidFill>
                  <a:srgbClr val="00B1A5"/>
                </a:solidFill>
              </a:rPr>
              <a:t> up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26" name="Content Placeholder 8"/>
          <p:cNvSpPr>
            <a:spLocks noGrp="1"/>
          </p:cNvSpPr>
          <p:nvPr>
            <p:ph sz="quarter" idx="18"/>
          </p:nvPr>
        </p:nvSpPr>
        <p:spPr>
          <a:xfrm>
            <a:off x="19357" y="5983601"/>
            <a:ext cx="1077923" cy="5177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10|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200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62641" y="979713"/>
            <a:ext cx="3756025" cy="476250"/>
          </a:xfrm>
        </p:spPr>
        <p:txBody>
          <a:bodyPr/>
          <a:lstStyle/>
          <a:p>
            <a:r>
              <a:rPr lang="fr-FR" dirty="0" err="1" smtClean="0">
                <a:solidFill>
                  <a:srgbClr val="00B1A5"/>
                </a:solidFill>
              </a:rPr>
              <a:t>Scraping</a:t>
            </a:r>
            <a:r>
              <a:rPr lang="fr-FR" dirty="0" smtClean="0">
                <a:solidFill>
                  <a:srgbClr val="00B1A5"/>
                </a:solidFill>
              </a:rPr>
              <a:t> </a:t>
            </a:r>
            <a:r>
              <a:rPr lang="fr-FR" dirty="0">
                <a:solidFill>
                  <a:srgbClr val="00B1A5"/>
                </a:solidFill>
              </a:rPr>
              <a:t>the web: 80% of information </a:t>
            </a:r>
            <a:r>
              <a:rPr lang="fr-FR" dirty="0" err="1">
                <a:solidFill>
                  <a:srgbClr val="00B1A5"/>
                </a:solidFill>
              </a:rPr>
              <a:t>is</a:t>
            </a:r>
            <a:r>
              <a:rPr lang="fr-FR" dirty="0">
                <a:solidFill>
                  <a:srgbClr val="00B1A5"/>
                </a:solidFill>
              </a:rPr>
              <a:t> </a:t>
            </a:r>
            <a:r>
              <a:rPr lang="fr-FR" dirty="0" err="1">
                <a:solidFill>
                  <a:srgbClr val="00B1A5"/>
                </a:solidFill>
              </a:rPr>
              <a:t>there</a:t>
            </a:r>
            <a:r>
              <a:rPr lang="fr-FR" dirty="0">
                <a:solidFill>
                  <a:srgbClr val="00B1A5"/>
                </a:solidFill>
              </a:rPr>
              <a:t> !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62641" y="1584436"/>
            <a:ext cx="3756025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The </a:t>
            </a:r>
            <a:r>
              <a:rPr lang="fr-FR" dirty="0" err="1">
                <a:solidFill>
                  <a:srgbClr val="00B1A5"/>
                </a:solidFill>
              </a:rPr>
              <a:t>kickoff</a:t>
            </a:r>
            <a:r>
              <a:rPr lang="fr-FR" dirty="0">
                <a:solidFill>
                  <a:srgbClr val="00B1A5"/>
                </a:solidFill>
              </a:rPr>
              <a:t> in NLP: </a:t>
            </a:r>
            <a:r>
              <a:rPr lang="fr-FR" dirty="0" err="1">
                <a:solidFill>
                  <a:srgbClr val="00B1A5"/>
                </a:solidFill>
              </a:rPr>
              <a:t>Zipf’s</a:t>
            </a:r>
            <a:r>
              <a:rPr lang="fr-FR" dirty="0">
                <a:solidFill>
                  <a:srgbClr val="00B1A5"/>
                </a:solidFill>
              </a:rPr>
              <a:t> Law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741890" y="2054883"/>
            <a:ext cx="3756025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NL </a:t>
            </a:r>
            <a:r>
              <a:rPr lang="fr-FR" dirty="0" err="1">
                <a:solidFill>
                  <a:srgbClr val="00B1A5"/>
                </a:solidFill>
              </a:rPr>
              <a:t>texts</a:t>
            </a:r>
            <a:r>
              <a:rPr lang="fr-FR" dirty="0">
                <a:solidFill>
                  <a:srgbClr val="00B1A5"/>
                </a:solidFill>
              </a:rPr>
              <a:t> </a:t>
            </a:r>
            <a:r>
              <a:rPr lang="fr-FR" dirty="0" smtClean="0">
                <a:solidFill>
                  <a:srgbClr val="00B1A5"/>
                </a:solidFill>
              </a:rPr>
              <a:t>structures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62641" y="2538295"/>
            <a:ext cx="3756025" cy="476250"/>
          </a:xfrm>
        </p:spPr>
        <p:txBody>
          <a:bodyPr/>
          <a:lstStyle/>
          <a:p>
            <a:r>
              <a:rPr lang="fr-FR" dirty="0"/>
              <a:t>General…but crucial </a:t>
            </a:r>
            <a:r>
              <a:rPr lang="fr-FR" dirty="0" err="1"/>
              <a:t>steps</a:t>
            </a:r>
            <a:r>
              <a:rPr lang="fr-FR" dirty="0"/>
              <a:t>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62641" y="3172018"/>
            <a:ext cx="5031772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Not </a:t>
            </a:r>
            <a:r>
              <a:rPr lang="fr-FR" dirty="0" err="1">
                <a:solidFill>
                  <a:srgbClr val="00B1A5"/>
                </a:solidFill>
              </a:rPr>
              <a:t>complex</a:t>
            </a:r>
            <a:r>
              <a:rPr lang="fr-FR" dirty="0">
                <a:solidFill>
                  <a:srgbClr val="00B1A5"/>
                </a:solidFill>
              </a:rPr>
              <a:t> but efficient as </a:t>
            </a:r>
            <a:r>
              <a:rPr lang="fr-FR" dirty="0" err="1">
                <a:solidFill>
                  <a:srgbClr val="00B1A5"/>
                </a:solidFill>
              </a:rPr>
              <a:t>much</a:t>
            </a:r>
            <a:r>
              <a:rPr lang="fr-FR" dirty="0">
                <a:solidFill>
                  <a:srgbClr val="00B1A5"/>
                </a:solidFill>
              </a:rPr>
              <a:t> as </a:t>
            </a:r>
            <a:r>
              <a:rPr lang="fr-FR" dirty="0" err="1">
                <a:solidFill>
                  <a:srgbClr val="00B1A5"/>
                </a:solidFill>
              </a:rPr>
              <a:t>advanced</a:t>
            </a:r>
            <a:r>
              <a:rPr lang="fr-FR" dirty="0">
                <a:solidFill>
                  <a:srgbClr val="00B1A5"/>
                </a:solidFill>
              </a:rPr>
              <a:t> techniques: THE TIDY WAY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62641" y="3717119"/>
            <a:ext cx="3756025" cy="476250"/>
          </a:xfrm>
        </p:spPr>
        <p:txBody>
          <a:bodyPr/>
          <a:lstStyle/>
          <a:p>
            <a:r>
              <a:rPr lang="fr-FR" dirty="0" err="1">
                <a:solidFill>
                  <a:srgbClr val="00B1A5"/>
                </a:solidFill>
              </a:rPr>
              <a:t>Pre-elaborated</a:t>
            </a:r>
            <a:r>
              <a:rPr lang="fr-FR" dirty="0">
                <a:solidFill>
                  <a:srgbClr val="00B1A5"/>
                </a:solidFill>
              </a:rPr>
              <a:t> NL </a:t>
            </a:r>
            <a:r>
              <a:rPr lang="fr-FR" dirty="0" err="1">
                <a:solidFill>
                  <a:srgbClr val="00B1A5"/>
                </a:solidFill>
              </a:rPr>
              <a:t>toolbox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8"/>
          </p:nvPr>
        </p:nvSpPr>
        <p:spPr>
          <a:xfrm>
            <a:off x="0" y="1499720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2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17" name="Content Placeholder 8"/>
          <p:cNvSpPr>
            <a:spLocks noGrp="1"/>
          </p:cNvSpPr>
          <p:nvPr>
            <p:ph sz="quarter" idx="18"/>
          </p:nvPr>
        </p:nvSpPr>
        <p:spPr>
          <a:xfrm>
            <a:off x="0" y="958955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sz="3200" dirty="0">
                <a:solidFill>
                  <a:schemeClr val="accent3"/>
                </a:solidFill>
              </a:rPr>
              <a:t>1|</a:t>
            </a:r>
          </a:p>
        </p:txBody>
      </p:sp>
      <p:sp>
        <p:nvSpPr>
          <p:cNvPr id="19" name="Content Placeholder 8"/>
          <p:cNvSpPr>
            <a:spLocks noGrp="1"/>
          </p:cNvSpPr>
          <p:nvPr>
            <p:ph sz="quarter" idx="18"/>
          </p:nvPr>
        </p:nvSpPr>
        <p:spPr>
          <a:xfrm>
            <a:off x="19357" y="2019652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3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20" name="Content Placeholder 8"/>
          <p:cNvSpPr>
            <a:spLocks noGrp="1"/>
          </p:cNvSpPr>
          <p:nvPr>
            <p:ph sz="quarter" idx="18"/>
          </p:nvPr>
        </p:nvSpPr>
        <p:spPr>
          <a:xfrm>
            <a:off x="-9153" y="2525884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>
                <a:solidFill>
                  <a:srgbClr val="203F48"/>
                </a:solidFill>
              </a:rPr>
              <a:t>4</a:t>
            </a:r>
            <a:r>
              <a:rPr lang="fr-FR" dirty="0">
                <a:solidFill>
                  <a:srgbClr val="203F48"/>
                </a:solidFill>
              </a:rPr>
              <a:t>|</a:t>
            </a:r>
            <a:endParaRPr lang="fr-FR" dirty="0">
              <a:solidFill>
                <a:srgbClr val="203F48"/>
              </a:solidFill>
            </a:endParaRPr>
          </a:p>
        </p:txBody>
      </p:sp>
      <p:sp>
        <p:nvSpPr>
          <p:cNvPr id="21" name="Content Placeholder 8"/>
          <p:cNvSpPr>
            <a:spLocks noGrp="1"/>
          </p:cNvSpPr>
          <p:nvPr>
            <p:ph sz="quarter" idx="18"/>
          </p:nvPr>
        </p:nvSpPr>
        <p:spPr>
          <a:xfrm>
            <a:off x="-16367" y="3128267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5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22" name="Content Placeholder 8"/>
          <p:cNvSpPr>
            <a:spLocks noGrp="1"/>
          </p:cNvSpPr>
          <p:nvPr>
            <p:ph sz="quarter" idx="18"/>
          </p:nvPr>
        </p:nvSpPr>
        <p:spPr>
          <a:xfrm>
            <a:off x="0" y="3621812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6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16" name="Content Placeholder 8"/>
          <p:cNvSpPr>
            <a:spLocks noGrp="1"/>
          </p:cNvSpPr>
          <p:nvPr>
            <p:ph sz="quarter" idx="18"/>
          </p:nvPr>
        </p:nvSpPr>
        <p:spPr>
          <a:xfrm>
            <a:off x="0" y="4139578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7|</a:t>
            </a:r>
            <a:endParaRPr lang="fr-FR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62641" y="4242576"/>
            <a:ext cx="4875018" cy="476250"/>
          </a:xfrm>
        </p:spPr>
        <p:txBody>
          <a:bodyPr/>
          <a:lstStyle/>
          <a:p>
            <a:r>
              <a:rPr lang="fr-FR" dirty="0" err="1">
                <a:solidFill>
                  <a:srgbClr val="00B1A5"/>
                </a:solidFill>
              </a:rPr>
              <a:t>Step</a:t>
            </a:r>
            <a:r>
              <a:rPr lang="fr-FR" dirty="0">
                <a:solidFill>
                  <a:srgbClr val="00B1A5"/>
                </a:solidFill>
              </a:rPr>
              <a:t> </a:t>
            </a:r>
            <a:r>
              <a:rPr lang="fr-FR" dirty="0" err="1">
                <a:solidFill>
                  <a:srgbClr val="00B1A5"/>
                </a:solidFill>
              </a:rPr>
              <a:t>forward</a:t>
            </a:r>
            <a:r>
              <a:rPr lang="fr-FR" dirty="0">
                <a:solidFill>
                  <a:srgbClr val="00B1A5"/>
                </a:solidFill>
              </a:rPr>
              <a:t>…stick to the </a:t>
            </a:r>
            <a:r>
              <a:rPr lang="fr-FR" dirty="0" err="1">
                <a:solidFill>
                  <a:srgbClr val="00B1A5"/>
                </a:solidFill>
              </a:rPr>
              <a:t>piplines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41890" y="4723069"/>
            <a:ext cx="20115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rgbClr val="00B1A5"/>
                </a:solidFill>
              </a:rPr>
              <a:t>Topic </a:t>
            </a:r>
            <a:r>
              <a:rPr lang="fr-FR" sz="2400" dirty="0" err="1">
                <a:solidFill>
                  <a:srgbClr val="00B1A5"/>
                </a:solidFill>
              </a:rPr>
              <a:t>modeling</a:t>
            </a:r>
            <a:endParaRPr lang="fr-FR" sz="2400" dirty="0">
              <a:solidFill>
                <a:srgbClr val="00B1A5"/>
              </a:solidFill>
            </a:endParaRPr>
          </a:p>
        </p:txBody>
      </p:sp>
      <p:sp>
        <p:nvSpPr>
          <p:cNvPr id="23" name="Content Placeholder 8"/>
          <p:cNvSpPr>
            <a:spLocks noGrp="1"/>
          </p:cNvSpPr>
          <p:nvPr>
            <p:ph sz="quarter" idx="18"/>
          </p:nvPr>
        </p:nvSpPr>
        <p:spPr>
          <a:xfrm>
            <a:off x="9679" y="4628790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8|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732211" y="5180334"/>
            <a:ext cx="62171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00B1A5"/>
                </a:solidFill>
              </a:rPr>
              <a:t>How </a:t>
            </a:r>
            <a:r>
              <a:rPr lang="fr-FR" sz="2400" dirty="0" err="1">
                <a:solidFill>
                  <a:srgbClr val="00B1A5"/>
                </a:solidFill>
              </a:rPr>
              <a:t>much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scoring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text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reflects</a:t>
            </a:r>
            <a:r>
              <a:rPr lang="fr-FR" sz="2400" dirty="0">
                <a:solidFill>
                  <a:srgbClr val="00B1A5"/>
                </a:solidFill>
              </a:rPr>
              <a:t> the </a:t>
            </a:r>
            <a:r>
              <a:rPr lang="fr-FR" sz="2400" dirty="0" err="1">
                <a:solidFill>
                  <a:srgbClr val="00B1A5"/>
                </a:solidFill>
              </a:rPr>
              <a:t>domain</a:t>
            </a:r>
            <a:r>
              <a:rPr lang="fr-FR" sz="2400" dirty="0">
                <a:solidFill>
                  <a:srgbClr val="00B1A5"/>
                </a:solidFill>
              </a:rPr>
              <a:t> of </a:t>
            </a:r>
            <a:r>
              <a:rPr lang="fr-FR" sz="2400" dirty="0" err="1">
                <a:solidFill>
                  <a:srgbClr val="00B1A5"/>
                </a:solidFill>
              </a:rPr>
              <a:t>study</a:t>
            </a:r>
            <a:r>
              <a:rPr lang="fr-FR" sz="2400" dirty="0">
                <a:solidFill>
                  <a:srgbClr val="00B1A5"/>
                </a:solidFill>
              </a:rPr>
              <a:t>? </a:t>
            </a:r>
            <a:r>
              <a:rPr lang="fr-FR" sz="2400" dirty="0" err="1">
                <a:solidFill>
                  <a:srgbClr val="00B1A5"/>
                </a:solidFill>
              </a:rPr>
              <a:t>It’s</a:t>
            </a:r>
            <a:r>
              <a:rPr lang="fr-FR" sz="2400" dirty="0">
                <a:solidFill>
                  <a:srgbClr val="00B1A5"/>
                </a:solidFill>
              </a:rPr>
              <a:t> how </a:t>
            </a:r>
            <a:r>
              <a:rPr lang="fr-FR" sz="2400" dirty="0" err="1">
                <a:solidFill>
                  <a:srgbClr val="00B1A5"/>
                </a:solidFill>
              </a:rPr>
              <a:t>much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you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identified</a:t>
            </a:r>
            <a:r>
              <a:rPr lang="fr-FR" sz="2400" dirty="0">
                <a:solidFill>
                  <a:srgbClr val="00B1A5"/>
                </a:solidFill>
              </a:rPr>
              <a:t> topics</a:t>
            </a:r>
          </a:p>
        </p:txBody>
      </p:sp>
      <p:sp>
        <p:nvSpPr>
          <p:cNvPr id="24" name="Content Placeholder 8"/>
          <p:cNvSpPr>
            <a:spLocks noGrp="1"/>
          </p:cNvSpPr>
          <p:nvPr>
            <p:ph sz="quarter" idx="18"/>
          </p:nvPr>
        </p:nvSpPr>
        <p:spPr>
          <a:xfrm>
            <a:off x="0" y="5150889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9|</a:t>
            </a:r>
            <a:endParaRPr lang="fr-FR" dirty="0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732211" y="6069355"/>
            <a:ext cx="4634652" cy="590209"/>
          </a:xfrm>
        </p:spPr>
        <p:txBody>
          <a:bodyPr/>
          <a:lstStyle/>
          <a:p>
            <a:r>
              <a:rPr lang="fr-FR" dirty="0" err="1" smtClean="0">
                <a:solidFill>
                  <a:srgbClr val="00B1A5"/>
                </a:solidFill>
              </a:rPr>
              <a:t>Wrapping</a:t>
            </a:r>
            <a:r>
              <a:rPr lang="fr-FR" dirty="0" smtClean="0">
                <a:solidFill>
                  <a:srgbClr val="00B1A5"/>
                </a:solidFill>
              </a:rPr>
              <a:t> up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26" name="Content Placeholder 8"/>
          <p:cNvSpPr>
            <a:spLocks noGrp="1"/>
          </p:cNvSpPr>
          <p:nvPr>
            <p:ph sz="quarter" idx="18"/>
          </p:nvPr>
        </p:nvSpPr>
        <p:spPr>
          <a:xfrm>
            <a:off x="19357" y="5983601"/>
            <a:ext cx="1077923" cy="5177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10|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14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3"/>
          <p:cNvPicPr>
            <a:picLocks noChangeAspect="1"/>
          </p:cNvPicPr>
          <p:nvPr/>
        </p:nvPicPr>
        <p:blipFill rotWithShape="1">
          <a:blip r:embed="rId2"/>
          <a:srcRect r="28339"/>
          <a:stretch/>
        </p:blipFill>
        <p:spPr>
          <a:xfrm>
            <a:off x="4811986" y="-70144"/>
            <a:ext cx="4332014" cy="692814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627" y="298008"/>
            <a:ext cx="1945023" cy="1368000"/>
          </a:xfrm>
          <a:prstGeom prst="rect">
            <a:avLst/>
          </a:prstGeom>
        </p:spPr>
      </p:pic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smtClean="0"/>
              <a:t>General…but crucial </a:t>
            </a:r>
            <a:r>
              <a:rPr lang="fr-FR" dirty="0" err="1" smtClean="0"/>
              <a:t>steps</a:t>
            </a:r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083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73412" y="229972"/>
            <a:ext cx="6826460" cy="1163102"/>
          </a:xfrm>
        </p:spPr>
        <p:txBody>
          <a:bodyPr/>
          <a:lstStyle/>
          <a:p>
            <a:r>
              <a:rPr lang="en-US" dirty="0" smtClean="0"/>
              <a:t>Preliminary steps</a:t>
            </a:r>
            <a:endParaRPr lang="en-US" dirty="0"/>
          </a:p>
        </p:txBody>
      </p:sp>
      <p:sp>
        <p:nvSpPr>
          <p:cNvPr id="2" name="ZoneTexte 1"/>
          <p:cNvSpPr txBox="1"/>
          <p:nvPr/>
        </p:nvSpPr>
        <p:spPr>
          <a:xfrm>
            <a:off x="0" y="1542144"/>
            <a:ext cx="6592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Detect languages and benchmark available libraries and solutions: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39" y="3499072"/>
            <a:ext cx="82818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Don’t you even dare to eliminate stop words here!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Watch your Named Entities (NE): Carte </a:t>
            </a:r>
            <a:r>
              <a:rPr lang="en-US" dirty="0" err="1" smtClean="0"/>
              <a:t>bleue</a:t>
            </a:r>
            <a:r>
              <a:rPr lang="en-US" dirty="0" smtClean="0"/>
              <a:t>, le 22 </a:t>
            </a:r>
            <a:r>
              <a:rPr lang="en-US" dirty="0" err="1" smtClean="0"/>
              <a:t>juin</a:t>
            </a:r>
            <a:r>
              <a:rPr lang="en-US" dirty="0" smtClean="0"/>
              <a:t> 2020, Bank’s governor, Mr. Planck…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SpaCy</a:t>
            </a:r>
            <a:r>
              <a:rPr lang="en-US" dirty="0" smtClean="0"/>
              <a:t> offers the possibility to load pre-trained models to detect NE, their attributes and context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You can customize simply your NE and work the tidy way</a:t>
            </a:r>
          </a:p>
          <a:p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1340655" y="2805952"/>
            <a:ext cx="4639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rgbClr val="FF0000"/>
                </a:solidFill>
                <a:latin typeface="Bodoni MT Black" panose="02070A03080606020203" pitchFamily="18" charset="0"/>
              </a:rPr>
              <a:t>ist das Französisch oder Englisch</a:t>
            </a:r>
            <a:r>
              <a:rPr lang="en-US" sz="2000" dirty="0" smtClean="0">
                <a:solidFill>
                  <a:srgbClr val="FF0000"/>
                </a:solidFill>
                <a:latin typeface="Bodoni MT Black" panose="02070A03080606020203" pitchFamily="18" charset="0"/>
              </a:rPr>
              <a:t>?</a:t>
            </a:r>
            <a:endParaRPr lang="en-US" sz="2000" dirty="0">
              <a:solidFill>
                <a:srgbClr val="FF0000"/>
              </a:solidFill>
              <a:latin typeface="Bodoni MT Black" panose="02070A03080606020203" pitchFamily="18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205" r="100000"/>
                    </a14:imgEffect>
                  </a14:imgLayer>
                </a14:imgProps>
              </a:ext>
            </a:extLst>
          </a:blip>
          <a:srcRect r="62392" b="34127"/>
          <a:stretch/>
        </p:blipFill>
        <p:spPr>
          <a:xfrm>
            <a:off x="0" y="2530596"/>
            <a:ext cx="594632" cy="67763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017" y="1880685"/>
            <a:ext cx="400050" cy="600075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" y="2004688"/>
            <a:ext cx="523796" cy="573681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614" y="2684030"/>
            <a:ext cx="671277" cy="717801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1892" y="1880685"/>
            <a:ext cx="647700" cy="809625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374" y="1861956"/>
            <a:ext cx="647700" cy="80962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334026" y="2016372"/>
            <a:ext cx="3477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“Nixon </a:t>
            </a:r>
            <a:r>
              <a:rPr lang="en-US" b="1" dirty="0">
                <a:solidFill>
                  <a:srgbClr val="FF0000"/>
                </a:solidFill>
              </a:rPr>
              <a:t>put</a:t>
            </a:r>
            <a:r>
              <a:rPr lang="en-US" dirty="0"/>
              <a:t> dire comment on tape?”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5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73412" y="229972"/>
            <a:ext cx="6826460" cy="1163102"/>
          </a:xfrm>
        </p:spPr>
        <p:txBody>
          <a:bodyPr/>
          <a:lstStyle/>
          <a:p>
            <a:r>
              <a:rPr lang="en-US" dirty="0" err="1" smtClean="0"/>
              <a:t>SpaCy</a:t>
            </a:r>
            <a:r>
              <a:rPr lang="en-US" dirty="0"/>
              <a:t> </a:t>
            </a:r>
            <a:r>
              <a:rPr lang="en-US" dirty="0" smtClean="0"/>
              <a:t>Named Entity </a:t>
            </a:r>
            <a:r>
              <a:rPr lang="en-US" dirty="0" err="1" smtClean="0"/>
              <a:t>Recongnition</a:t>
            </a:r>
            <a:r>
              <a:rPr lang="en-US" dirty="0" smtClean="0"/>
              <a:t> NER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412" y="1396660"/>
            <a:ext cx="821294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import spacy</a:t>
            </a:r>
          </a:p>
          <a:p>
            <a:r>
              <a:rPr lang="en-US" dirty="0" err="1" smtClean="0"/>
              <a:t>nlp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spacy.load</a:t>
            </a:r>
            <a:r>
              <a:rPr lang="en-US" dirty="0"/>
              <a:t>('</a:t>
            </a:r>
            <a:r>
              <a:rPr lang="en-US" dirty="0" err="1"/>
              <a:t>en</a:t>
            </a:r>
            <a:r>
              <a:rPr lang="en-US" dirty="0"/>
              <a:t>',parse=</a:t>
            </a:r>
            <a:r>
              <a:rPr lang="en-US" dirty="0" err="1"/>
              <a:t>True,tag</a:t>
            </a:r>
            <a:r>
              <a:rPr lang="en-US" dirty="0"/>
              <a:t>=True, entity=True)</a:t>
            </a:r>
          </a:p>
          <a:p>
            <a:r>
              <a:rPr lang="en-US" dirty="0" smtClean="0"/>
              <a:t>text </a:t>
            </a:r>
            <a:r>
              <a:rPr lang="en-US" dirty="0"/>
              <a:t>= </a:t>
            </a:r>
            <a:r>
              <a:rPr lang="en-US" dirty="0">
                <a:solidFill>
                  <a:srgbClr val="17B12B"/>
                </a:solidFill>
              </a:rPr>
              <a:t>"It's official: Apple is the first U.S. public company to reach a $1 trillion market value</a:t>
            </a:r>
            <a:r>
              <a:rPr lang="en-US" dirty="0"/>
              <a:t>"</a:t>
            </a:r>
          </a:p>
          <a:p>
            <a:r>
              <a:rPr lang="en-US" dirty="0" smtClean="0"/>
              <a:t>doc </a:t>
            </a:r>
            <a:r>
              <a:rPr lang="en-US" dirty="0"/>
              <a:t>= </a:t>
            </a:r>
            <a:r>
              <a:rPr lang="en-US" dirty="0" err="1"/>
              <a:t>nlp</a:t>
            </a:r>
            <a:r>
              <a:rPr lang="en-US" dirty="0"/>
              <a:t>(text)</a:t>
            </a:r>
          </a:p>
          <a:p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 err="1"/>
              <a:t>ent</a:t>
            </a:r>
            <a:r>
              <a:rPr lang="en-US" dirty="0"/>
              <a:t> in </a:t>
            </a:r>
            <a:r>
              <a:rPr lang="en-US" dirty="0" err="1"/>
              <a:t>doc.ents</a:t>
            </a:r>
            <a:r>
              <a:rPr lang="en-US" dirty="0"/>
              <a:t>:</a:t>
            </a:r>
          </a:p>
          <a:p>
            <a:r>
              <a:rPr lang="en-US" dirty="0" smtClean="0"/>
              <a:t>     print(</a:t>
            </a:r>
            <a:r>
              <a:rPr lang="en-US" dirty="0" err="1" smtClean="0"/>
              <a:t>ent.text</a:t>
            </a:r>
            <a:r>
              <a:rPr lang="en-US" dirty="0"/>
              <a:t>, </a:t>
            </a:r>
            <a:r>
              <a:rPr lang="en-US" dirty="0" err="1"/>
              <a:t>spacy.explain</a:t>
            </a:r>
            <a:r>
              <a:rPr lang="en-US" dirty="0"/>
              <a:t>(</a:t>
            </a:r>
            <a:r>
              <a:rPr lang="en-US" dirty="0" err="1"/>
              <a:t>ent.label</a:t>
            </a:r>
            <a:r>
              <a:rPr lang="en-US" dirty="0"/>
              <a:t>_))</a:t>
            </a:r>
          </a:p>
          <a:p>
            <a:r>
              <a:rPr lang="en-US" dirty="0"/>
              <a:t> 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43" y="4522212"/>
            <a:ext cx="7994111" cy="134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62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62641" y="979713"/>
            <a:ext cx="3756025" cy="476250"/>
          </a:xfrm>
        </p:spPr>
        <p:txBody>
          <a:bodyPr/>
          <a:lstStyle/>
          <a:p>
            <a:r>
              <a:rPr lang="fr-FR" dirty="0" err="1" smtClean="0">
                <a:solidFill>
                  <a:srgbClr val="00B1A5"/>
                </a:solidFill>
              </a:rPr>
              <a:t>Scraping</a:t>
            </a:r>
            <a:r>
              <a:rPr lang="fr-FR" dirty="0" smtClean="0">
                <a:solidFill>
                  <a:srgbClr val="00B1A5"/>
                </a:solidFill>
              </a:rPr>
              <a:t> </a:t>
            </a:r>
            <a:r>
              <a:rPr lang="fr-FR" dirty="0">
                <a:solidFill>
                  <a:srgbClr val="00B1A5"/>
                </a:solidFill>
              </a:rPr>
              <a:t>the web: 80% of information </a:t>
            </a:r>
            <a:r>
              <a:rPr lang="fr-FR" dirty="0" err="1">
                <a:solidFill>
                  <a:srgbClr val="00B1A5"/>
                </a:solidFill>
              </a:rPr>
              <a:t>is</a:t>
            </a:r>
            <a:r>
              <a:rPr lang="fr-FR" dirty="0">
                <a:solidFill>
                  <a:srgbClr val="00B1A5"/>
                </a:solidFill>
              </a:rPr>
              <a:t> </a:t>
            </a:r>
            <a:r>
              <a:rPr lang="fr-FR" dirty="0" err="1">
                <a:solidFill>
                  <a:srgbClr val="00B1A5"/>
                </a:solidFill>
              </a:rPr>
              <a:t>there</a:t>
            </a:r>
            <a:r>
              <a:rPr lang="fr-FR" dirty="0">
                <a:solidFill>
                  <a:srgbClr val="00B1A5"/>
                </a:solidFill>
              </a:rPr>
              <a:t> !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62641" y="1584436"/>
            <a:ext cx="3756025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The </a:t>
            </a:r>
            <a:r>
              <a:rPr lang="fr-FR" dirty="0" err="1">
                <a:solidFill>
                  <a:srgbClr val="00B1A5"/>
                </a:solidFill>
              </a:rPr>
              <a:t>kickoff</a:t>
            </a:r>
            <a:r>
              <a:rPr lang="fr-FR" dirty="0">
                <a:solidFill>
                  <a:srgbClr val="00B1A5"/>
                </a:solidFill>
              </a:rPr>
              <a:t> in NLP: </a:t>
            </a:r>
            <a:r>
              <a:rPr lang="fr-FR" dirty="0" err="1">
                <a:solidFill>
                  <a:srgbClr val="00B1A5"/>
                </a:solidFill>
              </a:rPr>
              <a:t>Zipf’s</a:t>
            </a:r>
            <a:r>
              <a:rPr lang="fr-FR" dirty="0">
                <a:solidFill>
                  <a:srgbClr val="00B1A5"/>
                </a:solidFill>
              </a:rPr>
              <a:t> Law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741890" y="2054883"/>
            <a:ext cx="3756025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NL </a:t>
            </a:r>
            <a:r>
              <a:rPr lang="fr-FR" dirty="0" err="1">
                <a:solidFill>
                  <a:srgbClr val="00B1A5"/>
                </a:solidFill>
              </a:rPr>
              <a:t>texts</a:t>
            </a:r>
            <a:r>
              <a:rPr lang="fr-FR" dirty="0">
                <a:solidFill>
                  <a:srgbClr val="00B1A5"/>
                </a:solidFill>
              </a:rPr>
              <a:t> </a:t>
            </a:r>
            <a:r>
              <a:rPr lang="fr-FR" dirty="0" smtClean="0">
                <a:solidFill>
                  <a:srgbClr val="00B1A5"/>
                </a:solidFill>
              </a:rPr>
              <a:t>structures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62641" y="2538295"/>
            <a:ext cx="3756025" cy="476250"/>
          </a:xfrm>
        </p:spPr>
        <p:txBody>
          <a:bodyPr/>
          <a:lstStyle/>
          <a:p>
            <a:r>
              <a:rPr lang="fr-FR" dirty="0"/>
              <a:t>General…but crucial </a:t>
            </a:r>
            <a:r>
              <a:rPr lang="fr-FR" dirty="0" err="1"/>
              <a:t>steps</a:t>
            </a:r>
            <a:r>
              <a:rPr lang="fr-FR" dirty="0"/>
              <a:t>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62641" y="3172018"/>
            <a:ext cx="5031772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Not </a:t>
            </a:r>
            <a:r>
              <a:rPr lang="fr-FR" dirty="0" err="1">
                <a:solidFill>
                  <a:srgbClr val="00B1A5"/>
                </a:solidFill>
              </a:rPr>
              <a:t>complex</a:t>
            </a:r>
            <a:r>
              <a:rPr lang="fr-FR" dirty="0">
                <a:solidFill>
                  <a:srgbClr val="00B1A5"/>
                </a:solidFill>
              </a:rPr>
              <a:t> but efficient as </a:t>
            </a:r>
            <a:r>
              <a:rPr lang="fr-FR" dirty="0" err="1">
                <a:solidFill>
                  <a:srgbClr val="00B1A5"/>
                </a:solidFill>
              </a:rPr>
              <a:t>much</a:t>
            </a:r>
            <a:r>
              <a:rPr lang="fr-FR" dirty="0">
                <a:solidFill>
                  <a:srgbClr val="00B1A5"/>
                </a:solidFill>
              </a:rPr>
              <a:t> as </a:t>
            </a:r>
            <a:r>
              <a:rPr lang="fr-FR" dirty="0" err="1">
                <a:solidFill>
                  <a:srgbClr val="00B1A5"/>
                </a:solidFill>
              </a:rPr>
              <a:t>advanced</a:t>
            </a:r>
            <a:r>
              <a:rPr lang="fr-FR" dirty="0">
                <a:solidFill>
                  <a:srgbClr val="00B1A5"/>
                </a:solidFill>
              </a:rPr>
              <a:t> techniques: THE TIDY WAY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62641" y="3717119"/>
            <a:ext cx="3756025" cy="476250"/>
          </a:xfrm>
        </p:spPr>
        <p:txBody>
          <a:bodyPr/>
          <a:lstStyle/>
          <a:p>
            <a:r>
              <a:rPr lang="fr-FR" dirty="0" err="1">
                <a:solidFill>
                  <a:srgbClr val="00B1A5"/>
                </a:solidFill>
              </a:rPr>
              <a:t>Pre-elaborated</a:t>
            </a:r>
            <a:r>
              <a:rPr lang="fr-FR" dirty="0">
                <a:solidFill>
                  <a:srgbClr val="00B1A5"/>
                </a:solidFill>
              </a:rPr>
              <a:t> NL </a:t>
            </a:r>
            <a:r>
              <a:rPr lang="fr-FR" dirty="0" err="1">
                <a:solidFill>
                  <a:srgbClr val="00B1A5"/>
                </a:solidFill>
              </a:rPr>
              <a:t>toolbox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8"/>
          </p:nvPr>
        </p:nvSpPr>
        <p:spPr>
          <a:xfrm>
            <a:off x="0" y="1499720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2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17" name="Content Placeholder 8"/>
          <p:cNvSpPr>
            <a:spLocks noGrp="1"/>
          </p:cNvSpPr>
          <p:nvPr>
            <p:ph sz="quarter" idx="18"/>
          </p:nvPr>
        </p:nvSpPr>
        <p:spPr>
          <a:xfrm>
            <a:off x="0" y="958955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sz="3200" dirty="0">
                <a:solidFill>
                  <a:schemeClr val="accent3"/>
                </a:solidFill>
              </a:rPr>
              <a:t>1|</a:t>
            </a:r>
          </a:p>
        </p:txBody>
      </p:sp>
      <p:sp>
        <p:nvSpPr>
          <p:cNvPr id="19" name="Content Placeholder 8"/>
          <p:cNvSpPr>
            <a:spLocks noGrp="1"/>
          </p:cNvSpPr>
          <p:nvPr>
            <p:ph sz="quarter" idx="18"/>
          </p:nvPr>
        </p:nvSpPr>
        <p:spPr>
          <a:xfrm>
            <a:off x="19357" y="2019652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3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20" name="Content Placeholder 8"/>
          <p:cNvSpPr>
            <a:spLocks noGrp="1"/>
          </p:cNvSpPr>
          <p:nvPr>
            <p:ph sz="quarter" idx="18"/>
          </p:nvPr>
        </p:nvSpPr>
        <p:spPr>
          <a:xfrm>
            <a:off x="-9153" y="2525884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>
                <a:solidFill>
                  <a:srgbClr val="203F48"/>
                </a:solidFill>
              </a:rPr>
              <a:t>4</a:t>
            </a:r>
            <a:r>
              <a:rPr lang="fr-FR" dirty="0">
                <a:solidFill>
                  <a:srgbClr val="203F48"/>
                </a:solidFill>
              </a:rPr>
              <a:t>|</a:t>
            </a:r>
            <a:endParaRPr lang="fr-FR" dirty="0">
              <a:solidFill>
                <a:srgbClr val="203F48"/>
              </a:solidFill>
            </a:endParaRPr>
          </a:p>
        </p:txBody>
      </p:sp>
      <p:sp>
        <p:nvSpPr>
          <p:cNvPr id="21" name="Content Placeholder 8"/>
          <p:cNvSpPr>
            <a:spLocks noGrp="1"/>
          </p:cNvSpPr>
          <p:nvPr>
            <p:ph sz="quarter" idx="18"/>
          </p:nvPr>
        </p:nvSpPr>
        <p:spPr>
          <a:xfrm>
            <a:off x="-16367" y="3128267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5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22" name="Content Placeholder 8"/>
          <p:cNvSpPr>
            <a:spLocks noGrp="1"/>
          </p:cNvSpPr>
          <p:nvPr>
            <p:ph sz="quarter" idx="18"/>
          </p:nvPr>
        </p:nvSpPr>
        <p:spPr>
          <a:xfrm>
            <a:off x="0" y="3621812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6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16" name="Content Placeholder 8"/>
          <p:cNvSpPr>
            <a:spLocks noGrp="1"/>
          </p:cNvSpPr>
          <p:nvPr>
            <p:ph sz="quarter" idx="18"/>
          </p:nvPr>
        </p:nvSpPr>
        <p:spPr>
          <a:xfrm>
            <a:off x="0" y="4139578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7|</a:t>
            </a:r>
            <a:endParaRPr lang="fr-FR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62641" y="4242576"/>
            <a:ext cx="4875018" cy="476250"/>
          </a:xfrm>
        </p:spPr>
        <p:txBody>
          <a:bodyPr/>
          <a:lstStyle/>
          <a:p>
            <a:r>
              <a:rPr lang="fr-FR" dirty="0" err="1">
                <a:solidFill>
                  <a:srgbClr val="00B1A5"/>
                </a:solidFill>
              </a:rPr>
              <a:t>Step</a:t>
            </a:r>
            <a:r>
              <a:rPr lang="fr-FR" dirty="0">
                <a:solidFill>
                  <a:srgbClr val="00B1A5"/>
                </a:solidFill>
              </a:rPr>
              <a:t> </a:t>
            </a:r>
            <a:r>
              <a:rPr lang="fr-FR" dirty="0" err="1">
                <a:solidFill>
                  <a:srgbClr val="00B1A5"/>
                </a:solidFill>
              </a:rPr>
              <a:t>forward</a:t>
            </a:r>
            <a:r>
              <a:rPr lang="fr-FR" dirty="0">
                <a:solidFill>
                  <a:srgbClr val="00B1A5"/>
                </a:solidFill>
              </a:rPr>
              <a:t>…stick to the </a:t>
            </a:r>
            <a:r>
              <a:rPr lang="fr-FR" dirty="0" err="1">
                <a:solidFill>
                  <a:srgbClr val="00B1A5"/>
                </a:solidFill>
              </a:rPr>
              <a:t>piplines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41890" y="4723069"/>
            <a:ext cx="20115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rgbClr val="00B1A5"/>
                </a:solidFill>
              </a:rPr>
              <a:t>Topic </a:t>
            </a:r>
            <a:r>
              <a:rPr lang="fr-FR" sz="2400" dirty="0" err="1">
                <a:solidFill>
                  <a:srgbClr val="00B1A5"/>
                </a:solidFill>
              </a:rPr>
              <a:t>modeling</a:t>
            </a:r>
            <a:endParaRPr lang="fr-FR" sz="2400" dirty="0">
              <a:solidFill>
                <a:srgbClr val="00B1A5"/>
              </a:solidFill>
            </a:endParaRPr>
          </a:p>
        </p:txBody>
      </p:sp>
      <p:sp>
        <p:nvSpPr>
          <p:cNvPr id="23" name="Content Placeholder 8"/>
          <p:cNvSpPr>
            <a:spLocks noGrp="1"/>
          </p:cNvSpPr>
          <p:nvPr>
            <p:ph sz="quarter" idx="18"/>
          </p:nvPr>
        </p:nvSpPr>
        <p:spPr>
          <a:xfrm>
            <a:off x="9679" y="4628790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8|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732211" y="5180334"/>
            <a:ext cx="62171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00B1A5"/>
                </a:solidFill>
              </a:rPr>
              <a:t>How </a:t>
            </a:r>
            <a:r>
              <a:rPr lang="fr-FR" sz="2400" dirty="0" err="1">
                <a:solidFill>
                  <a:srgbClr val="00B1A5"/>
                </a:solidFill>
              </a:rPr>
              <a:t>much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scoring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text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reflects</a:t>
            </a:r>
            <a:r>
              <a:rPr lang="fr-FR" sz="2400" dirty="0">
                <a:solidFill>
                  <a:srgbClr val="00B1A5"/>
                </a:solidFill>
              </a:rPr>
              <a:t> the </a:t>
            </a:r>
            <a:r>
              <a:rPr lang="fr-FR" sz="2400" dirty="0" err="1">
                <a:solidFill>
                  <a:srgbClr val="00B1A5"/>
                </a:solidFill>
              </a:rPr>
              <a:t>domain</a:t>
            </a:r>
            <a:r>
              <a:rPr lang="fr-FR" sz="2400" dirty="0">
                <a:solidFill>
                  <a:srgbClr val="00B1A5"/>
                </a:solidFill>
              </a:rPr>
              <a:t> of </a:t>
            </a:r>
            <a:r>
              <a:rPr lang="fr-FR" sz="2400" dirty="0" err="1">
                <a:solidFill>
                  <a:srgbClr val="00B1A5"/>
                </a:solidFill>
              </a:rPr>
              <a:t>study</a:t>
            </a:r>
            <a:r>
              <a:rPr lang="fr-FR" sz="2400" dirty="0">
                <a:solidFill>
                  <a:srgbClr val="00B1A5"/>
                </a:solidFill>
              </a:rPr>
              <a:t>? </a:t>
            </a:r>
            <a:r>
              <a:rPr lang="fr-FR" sz="2400" dirty="0" err="1">
                <a:solidFill>
                  <a:srgbClr val="00B1A5"/>
                </a:solidFill>
              </a:rPr>
              <a:t>It’s</a:t>
            </a:r>
            <a:r>
              <a:rPr lang="fr-FR" sz="2400" dirty="0">
                <a:solidFill>
                  <a:srgbClr val="00B1A5"/>
                </a:solidFill>
              </a:rPr>
              <a:t> how </a:t>
            </a:r>
            <a:r>
              <a:rPr lang="fr-FR" sz="2400" dirty="0" err="1">
                <a:solidFill>
                  <a:srgbClr val="00B1A5"/>
                </a:solidFill>
              </a:rPr>
              <a:t>much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you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identified</a:t>
            </a:r>
            <a:r>
              <a:rPr lang="fr-FR" sz="2400" dirty="0">
                <a:solidFill>
                  <a:srgbClr val="00B1A5"/>
                </a:solidFill>
              </a:rPr>
              <a:t> topics</a:t>
            </a:r>
          </a:p>
        </p:txBody>
      </p:sp>
      <p:sp>
        <p:nvSpPr>
          <p:cNvPr id="24" name="Content Placeholder 8"/>
          <p:cNvSpPr>
            <a:spLocks noGrp="1"/>
          </p:cNvSpPr>
          <p:nvPr>
            <p:ph sz="quarter" idx="18"/>
          </p:nvPr>
        </p:nvSpPr>
        <p:spPr>
          <a:xfrm>
            <a:off x="0" y="5150889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9|</a:t>
            </a:r>
            <a:endParaRPr lang="fr-FR" dirty="0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732211" y="6069355"/>
            <a:ext cx="4634652" cy="590209"/>
          </a:xfrm>
        </p:spPr>
        <p:txBody>
          <a:bodyPr/>
          <a:lstStyle/>
          <a:p>
            <a:r>
              <a:rPr lang="fr-FR" dirty="0" err="1" smtClean="0">
                <a:solidFill>
                  <a:srgbClr val="00B1A5"/>
                </a:solidFill>
              </a:rPr>
              <a:t>Wrapping</a:t>
            </a:r>
            <a:r>
              <a:rPr lang="fr-FR" dirty="0" smtClean="0">
                <a:solidFill>
                  <a:srgbClr val="00B1A5"/>
                </a:solidFill>
              </a:rPr>
              <a:t> up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26" name="Content Placeholder 8"/>
          <p:cNvSpPr>
            <a:spLocks noGrp="1"/>
          </p:cNvSpPr>
          <p:nvPr>
            <p:ph sz="quarter" idx="18"/>
          </p:nvPr>
        </p:nvSpPr>
        <p:spPr>
          <a:xfrm>
            <a:off x="19357" y="5983601"/>
            <a:ext cx="1077923" cy="5177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10|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76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62641" y="979713"/>
            <a:ext cx="3756025" cy="476250"/>
          </a:xfrm>
        </p:spPr>
        <p:txBody>
          <a:bodyPr/>
          <a:lstStyle/>
          <a:p>
            <a:r>
              <a:rPr lang="fr-FR" dirty="0" err="1" smtClean="0">
                <a:solidFill>
                  <a:srgbClr val="00B1A5"/>
                </a:solidFill>
              </a:rPr>
              <a:t>Scraping</a:t>
            </a:r>
            <a:r>
              <a:rPr lang="fr-FR" dirty="0" smtClean="0">
                <a:solidFill>
                  <a:srgbClr val="00B1A5"/>
                </a:solidFill>
              </a:rPr>
              <a:t> </a:t>
            </a:r>
            <a:r>
              <a:rPr lang="fr-FR" dirty="0">
                <a:solidFill>
                  <a:srgbClr val="00B1A5"/>
                </a:solidFill>
              </a:rPr>
              <a:t>the web: 80% of information </a:t>
            </a:r>
            <a:r>
              <a:rPr lang="fr-FR" dirty="0" err="1">
                <a:solidFill>
                  <a:srgbClr val="00B1A5"/>
                </a:solidFill>
              </a:rPr>
              <a:t>is</a:t>
            </a:r>
            <a:r>
              <a:rPr lang="fr-FR" dirty="0">
                <a:solidFill>
                  <a:srgbClr val="00B1A5"/>
                </a:solidFill>
              </a:rPr>
              <a:t> </a:t>
            </a:r>
            <a:r>
              <a:rPr lang="fr-FR" dirty="0" err="1">
                <a:solidFill>
                  <a:srgbClr val="00B1A5"/>
                </a:solidFill>
              </a:rPr>
              <a:t>there</a:t>
            </a:r>
            <a:r>
              <a:rPr lang="fr-FR" dirty="0">
                <a:solidFill>
                  <a:srgbClr val="00B1A5"/>
                </a:solidFill>
              </a:rPr>
              <a:t> !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62641" y="1584436"/>
            <a:ext cx="3756025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The </a:t>
            </a:r>
            <a:r>
              <a:rPr lang="fr-FR" dirty="0" err="1">
                <a:solidFill>
                  <a:srgbClr val="00B1A5"/>
                </a:solidFill>
              </a:rPr>
              <a:t>kickoff</a:t>
            </a:r>
            <a:r>
              <a:rPr lang="fr-FR" dirty="0">
                <a:solidFill>
                  <a:srgbClr val="00B1A5"/>
                </a:solidFill>
              </a:rPr>
              <a:t> in NLP: </a:t>
            </a:r>
            <a:r>
              <a:rPr lang="fr-FR" dirty="0" err="1">
                <a:solidFill>
                  <a:srgbClr val="00B1A5"/>
                </a:solidFill>
              </a:rPr>
              <a:t>Zipf’s</a:t>
            </a:r>
            <a:r>
              <a:rPr lang="fr-FR" dirty="0">
                <a:solidFill>
                  <a:srgbClr val="00B1A5"/>
                </a:solidFill>
              </a:rPr>
              <a:t> Law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741890" y="2054883"/>
            <a:ext cx="3756025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NL </a:t>
            </a:r>
            <a:r>
              <a:rPr lang="fr-FR" dirty="0" err="1">
                <a:solidFill>
                  <a:srgbClr val="00B1A5"/>
                </a:solidFill>
              </a:rPr>
              <a:t>texts</a:t>
            </a:r>
            <a:r>
              <a:rPr lang="fr-FR" dirty="0">
                <a:solidFill>
                  <a:srgbClr val="00B1A5"/>
                </a:solidFill>
              </a:rPr>
              <a:t> </a:t>
            </a:r>
            <a:r>
              <a:rPr lang="fr-FR" dirty="0" smtClean="0">
                <a:solidFill>
                  <a:srgbClr val="00B1A5"/>
                </a:solidFill>
              </a:rPr>
              <a:t>structures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62641" y="2538295"/>
            <a:ext cx="3756025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General…but crucial </a:t>
            </a:r>
            <a:r>
              <a:rPr lang="fr-FR" dirty="0" err="1">
                <a:solidFill>
                  <a:srgbClr val="00B1A5"/>
                </a:solidFill>
              </a:rPr>
              <a:t>steps</a:t>
            </a:r>
            <a:r>
              <a:rPr lang="fr-FR" dirty="0">
                <a:solidFill>
                  <a:srgbClr val="00B1A5"/>
                </a:solidFill>
              </a:rPr>
              <a:t>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62641" y="3172018"/>
            <a:ext cx="5031772" cy="476250"/>
          </a:xfrm>
        </p:spPr>
        <p:txBody>
          <a:bodyPr/>
          <a:lstStyle/>
          <a:p>
            <a:r>
              <a:rPr lang="fr-FR" dirty="0"/>
              <a:t>Not </a:t>
            </a:r>
            <a:r>
              <a:rPr lang="fr-FR" dirty="0" err="1"/>
              <a:t>complex</a:t>
            </a:r>
            <a:r>
              <a:rPr lang="fr-FR" dirty="0"/>
              <a:t> but efficient as </a:t>
            </a:r>
            <a:r>
              <a:rPr lang="fr-FR" dirty="0" err="1"/>
              <a:t>much</a:t>
            </a:r>
            <a:r>
              <a:rPr lang="fr-FR" dirty="0"/>
              <a:t> as </a:t>
            </a:r>
            <a:r>
              <a:rPr lang="fr-FR" dirty="0" err="1"/>
              <a:t>advanced</a:t>
            </a:r>
            <a:r>
              <a:rPr lang="fr-FR" dirty="0"/>
              <a:t> techniques: THE TIDY WAY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62641" y="3717119"/>
            <a:ext cx="3756025" cy="476250"/>
          </a:xfrm>
        </p:spPr>
        <p:txBody>
          <a:bodyPr/>
          <a:lstStyle/>
          <a:p>
            <a:r>
              <a:rPr lang="fr-FR" dirty="0" err="1">
                <a:solidFill>
                  <a:srgbClr val="00B1A5"/>
                </a:solidFill>
              </a:rPr>
              <a:t>Pre-elaborated</a:t>
            </a:r>
            <a:r>
              <a:rPr lang="fr-FR" dirty="0">
                <a:solidFill>
                  <a:srgbClr val="00B1A5"/>
                </a:solidFill>
              </a:rPr>
              <a:t> NL </a:t>
            </a:r>
            <a:r>
              <a:rPr lang="fr-FR" dirty="0" err="1">
                <a:solidFill>
                  <a:srgbClr val="00B1A5"/>
                </a:solidFill>
              </a:rPr>
              <a:t>toolbox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8"/>
          </p:nvPr>
        </p:nvSpPr>
        <p:spPr>
          <a:xfrm>
            <a:off x="0" y="1499720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2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17" name="Content Placeholder 8"/>
          <p:cNvSpPr>
            <a:spLocks noGrp="1"/>
          </p:cNvSpPr>
          <p:nvPr>
            <p:ph sz="quarter" idx="18"/>
          </p:nvPr>
        </p:nvSpPr>
        <p:spPr>
          <a:xfrm>
            <a:off x="0" y="958955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sz="3200" dirty="0">
                <a:solidFill>
                  <a:schemeClr val="accent3"/>
                </a:solidFill>
              </a:rPr>
              <a:t>1|</a:t>
            </a:r>
          </a:p>
        </p:txBody>
      </p:sp>
      <p:sp>
        <p:nvSpPr>
          <p:cNvPr id="19" name="Content Placeholder 8"/>
          <p:cNvSpPr>
            <a:spLocks noGrp="1"/>
          </p:cNvSpPr>
          <p:nvPr>
            <p:ph sz="quarter" idx="18"/>
          </p:nvPr>
        </p:nvSpPr>
        <p:spPr>
          <a:xfrm>
            <a:off x="19357" y="2019652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3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20" name="Content Placeholder 8"/>
          <p:cNvSpPr>
            <a:spLocks noGrp="1"/>
          </p:cNvSpPr>
          <p:nvPr>
            <p:ph sz="quarter" idx="18"/>
          </p:nvPr>
        </p:nvSpPr>
        <p:spPr>
          <a:xfrm>
            <a:off x="-9153" y="2525884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4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21" name="Content Placeholder 8"/>
          <p:cNvSpPr>
            <a:spLocks noGrp="1"/>
          </p:cNvSpPr>
          <p:nvPr>
            <p:ph sz="quarter" idx="18"/>
          </p:nvPr>
        </p:nvSpPr>
        <p:spPr>
          <a:xfrm>
            <a:off x="-16367" y="3128267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>
                <a:solidFill>
                  <a:srgbClr val="203F48"/>
                </a:solidFill>
              </a:rPr>
              <a:t>5</a:t>
            </a:r>
            <a:r>
              <a:rPr lang="fr-FR" dirty="0">
                <a:solidFill>
                  <a:srgbClr val="203F48"/>
                </a:solidFill>
              </a:rPr>
              <a:t>|</a:t>
            </a:r>
            <a:endParaRPr lang="fr-FR" dirty="0">
              <a:solidFill>
                <a:srgbClr val="203F48"/>
              </a:solidFill>
            </a:endParaRPr>
          </a:p>
        </p:txBody>
      </p:sp>
      <p:sp>
        <p:nvSpPr>
          <p:cNvPr id="22" name="Content Placeholder 8"/>
          <p:cNvSpPr>
            <a:spLocks noGrp="1"/>
          </p:cNvSpPr>
          <p:nvPr>
            <p:ph sz="quarter" idx="18"/>
          </p:nvPr>
        </p:nvSpPr>
        <p:spPr>
          <a:xfrm>
            <a:off x="0" y="3621812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6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16" name="Content Placeholder 8"/>
          <p:cNvSpPr>
            <a:spLocks noGrp="1"/>
          </p:cNvSpPr>
          <p:nvPr>
            <p:ph sz="quarter" idx="18"/>
          </p:nvPr>
        </p:nvSpPr>
        <p:spPr>
          <a:xfrm>
            <a:off x="0" y="4139578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7|</a:t>
            </a:r>
            <a:endParaRPr lang="fr-FR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62641" y="4242576"/>
            <a:ext cx="4875018" cy="476250"/>
          </a:xfrm>
        </p:spPr>
        <p:txBody>
          <a:bodyPr/>
          <a:lstStyle/>
          <a:p>
            <a:r>
              <a:rPr lang="fr-FR" dirty="0" err="1">
                <a:solidFill>
                  <a:srgbClr val="00B1A5"/>
                </a:solidFill>
              </a:rPr>
              <a:t>Step</a:t>
            </a:r>
            <a:r>
              <a:rPr lang="fr-FR" dirty="0">
                <a:solidFill>
                  <a:srgbClr val="00B1A5"/>
                </a:solidFill>
              </a:rPr>
              <a:t> </a:t>
            </a:r>
            <a:r>
              <a:rPr lang="fr-FR" dirty="0" err="1">
                <a:solidFill>
                  <a:srgbClr val="00B1A5"/>
                </a:solidFill>
              </a:rPr>
              <a:t>forward</a:t>
            </a:r>
            <a:r>
              <a:rPr lang="fr-FR" dirty="0">
                <a:solidFill>
                  <a:srgbClr val="00B1A5"/>
                </a:solidFill>
              </a:rPr>
              <a:t>…stick to the </a:t>
            </a:r>
            <a:r>
              <a:rPr lang="fr-FR" dirty="0" err="1">
                <a:solidFill>
                  <a:srgbClr val="00B1A5"/>
                </a:solidFill>
              </a:rPr>
              <a:t>piplines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41890" y="4723069"/>
            <a:ext cx="20115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rgbClr val="00B1A5"/>
                </a:solidFill>
              </a:rPr>
              <a:t>Topic </a:t>
            </a:r>
            <a:r>
              <a:rPr lang="fr-FR" sz="2400" dirty="0" err="1">
                <a:solidFill>
                  <a:srgbClr val="00B1A5"/>
                </a:solidFill>
              </a:rPr>
              <a:t>modeling</a:t>
            </a:r>
            <a:endParaRPr lang="fr-FR" sz="2400" dirty="0">
              <a:solidFill>
                <a:srgbClr val="00B1A5"/>
              </a:solidFill>
            </a:endParaRPr>
          </a:p>
        </p:txBody>
      </p:sp>
      <p:sp>
        <p:nvSpPr>
          <p:cNvPr id="23" name="Content Placeholder 8"/>
          <p:cNvSpPr>
            <a:spLocks noGrp="1"/>
          </p:cNvSpPr>
          <p:nvPr>
            <p:ph sz="quarter" idx="18"/>
          </p:nvPr>
        </p:nvSpPr>
        <p:spPr>
          <a:xfrm>
            <a:off x="9679" y="4628790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8|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732211" y="5180334"/>
            <a:ext cx="62171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00B1A5"/>
                </a:solidFill>
              </a:rPr>
              <a:t>How </a:t>
            </a:r>
            <a:r>
              <a:rPr lang="fr-FR" sz="2400" dirty="0" err="1">
                <a:solidFill>
                  <a:srgbClr val="00B1A5"/>
                </a:solidFill>
              </a:rPr>
              <a:t>much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scoring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text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reflects</a:t>
            </a:r>
            <a:r>
              <a:rPr lang="fr-FR" sz="2400" dirty="0">
                <a:solidFill>
                  <a:srgbClr val="00B1A5"/>
                </a:solidFill>
              </a:rPr>
              <a:t> the </a:t>
            </a:r>
            <a:r>
              <a:rPr lang="fr-FR" sz="2400" dirty="0" err="1">
                <a:solidFill>
                  <a:srgbClr val="00B1A5"/>
                </a:solidFill>
              </a:rPr>
              <a:t>domain</a:t>
            </a:r>
            <a:r>
              <a:rPr lang="fr-FR" sz="2400" dirty="0">
                <a:solidFill>
                  <a:srgbClr val="00B1A5"/>
                </a:solidFill>
              </a:rPr>
              <a:t> of </a:t>
            </a:r>
            <a:r>
              <a:rPr lang="fr-FR" sz="2400" dirty="0" err="1">
                <a:solidFill>
                  <a:srgbClr val="00B1A5"/>
                </a:solidFill>
              </a:rPr>
              <a:t>study</a:t>
            </a:r>
            <a:r>
              <a:rPr lang="fr-FR" sz="2400" dirty="0">
                <a:solidFill>
                  <a:srgbClr val="00B1A5"/>
                </a:solidFill>
              </a:rPr>
              <a:t>? </a:t>
            </a:r>
            <a:r>
              <a:rPr lang="fr-FR" sz="2400" dirty="0" err="1">
                <a:solidFill>
                  <a:srgbClr val="00B1A5"/>
                </a:solidFill>
              </a:rPr>
              <a:t>It’s</a:t>
            </a:r>
            <a:r>
              <a:rPr lang="fr-FR" sz="2400" dirty="0">
                <a:solidFill>
                  <a:srgbClr val="00B1A5"/>
                </a:solidFill>
              </a:rPr>
              <a:t> how </a:t>
            </a:r>
            <a:r>
              <a:rPr lang="fr-FR" sz="2400" dirty="0" err="1">
                <a:solidFill>
                  <a:srgbClr val="00B1A5"/>
                </a:solidFill>
              </a:rPr>
              <a:t>much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you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identified</a:t>
            </a:r>
            <a:r>
              <a:rPr lang="fr-FR" sz="2400" dirty="0">
                <a:solidFill>
                  <a:srgbClr val="00B1A5"/>
                </a:solidFill>
              </a:rPr>
              <a:t> topics</a:t>
            </a:r>
          </a:p>
        </p:txBody>
      </p:sp>
      <p:sp>
        <p:nvSpPr>
          <p:cNvPr id="24" name="Content Placeholder 8"/>
          <p:cNvSpPr>
            <a:spLocks noGrp="1"/>
          </p:cNvSpPr>
          <p:nvPr>
            <p:ph sz="quarter" idx="18"/>
          </p:nvPr>
        </p:nvSpPr>
        <p:spPr>
          <a:xfrm>
            <a:off x="0" y="5150889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9|</a:t>
            </a:r>
            <a:endParaRPr lang="fr-FR" dirty="0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732211" y="6069355"/>
            <a:ext cx="4634652" cy="590209"/>
          </a:xfrm>
        </p:spPr>
        <p:txBody>
          <a:bodyPr/>
          <a:lstStyle/>
          <a:p>
            <a:r>
              <a:rPr lang="fr-FR" dirty="0" err="1" smtClean="0">
                <a:solidFill>
                  <a:srgbClr val="00B1A5"/>
                </a:solidFill>
              </a:rPr>
              <a:t>Wrapping</a:t>
            </a:r>
            <a:r>
              <a:rPr lang="fr-FR" dirty="0" smtClean="0">
                <a:solidFill>
                  <a:srgbClr val="00B1A5"/>
                </a:solidFill>
              </a:rPr>
              <a:t> up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26" name="Content Placeholder 8"/>
          <p:cNvSpPr>
            <a:spLocks noGrp="1"/>
          </p:cNvSpPr>
          <p:nvPr>
            <p:ph sz="quarter" idx="18"/>
          </p:nvPr>
        </p:nvSpPr>
        <p:spPr>
          <a:xfrm>
            <a:off x="19357" y="5983601"/>
            <a:ext cx="1077923" cy="5177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10|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4632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3"/>
          <p:cNvPicPr>
            <a:picLocks noChangeAspect="1"/>
          </p:cNvPicPr>
          <p:nvPr/>
        </p:nvPicPr>
        <p:blipFill rotWithShape="1">
          <a:blip r:embed="rId2"/>
          <a:srcRect r="28339"/>
          <a:stretch/>
        </p:blipFill>
        <p:spPr>
          <a:xfrm>
            <a:off x="4811986" y="-70144"/>
            <a:ext cx="4332014" cy="692814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627" y="298008"/>
            <a:ext cx="1945023" cy="1368000"/>
          </a:xfrm>
          <a:prstGeom prst="rect">
            <a:avLst/>
          </a:prstGeom>
        </p:spPr>
      </p:pic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723410" y="3062599"/>
            <a:ext cx="4919743" cy="590209"/>
          </a:xfrm>
        </p:spPr>
        <p:txBody>
          <a:bodyPr/>
          <a:lstStyle/>
          <a:p>
            <a:r>
              <a:rPr lang="fr-FR" dirty="0" smtClean="0"/>
              <a:t>Not </a:t>
            </a:r>
            <a:r>
              <a:rPr lang="fr-FR" dirty="0" err="1" smtClean="0"/>
              <a:t>complex</a:t>
            </a:r>
            <a:r>
              <a:rPr lang="fr-FR" dirty="0" smtClean="0"/>
              <a:t> but efficient as </a:t>
            </a:r>
            <a:r>
              <a:rPr lang="fr-FR" dirty="0" err="1" smtClean="0"/>
              <a:t>much</a:t>
            </a:r>
            <a:r>
              <a:rPr lang="fr-FR" dirty="0" smtClean="0"/>
              <a:t> as </a:t>
            </a:r>
            <a:r>
              <a:rPr lang="fr-FR" dirty="0" err="1" smtClean="0"/>
              <a:t>advanced</a:t>
            </a:r>
            <a:r>
              <a:rPr lang="fr-FR" dirty="0" smtClean="0"/>
              <a:t> techniques: THE TIDY WAY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6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73412" y="229972"/>
            <a:ext cx="6826460" cy="1163102"/>
          </a:xfrm>
        </p:spPr>
        <p:txBody>
          <a:bodyPr/>
          <a:lstStyle/>
          <a:p>
            <a:r>
              <a:rPr lang="en-US" dirty="0" smtClean="0"/>
              <a:t>Working the tidy way!</a:t>
            </a:r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074" y="1027734"/>
            <a:ext cx="4533900" cy="141922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074" y="2466682"/>
            <a:ext cx="4533900" cy="141922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47457"/>
            <a:ext cx="4402183" cy="283845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885907"/>
            <a:ext cx="8722974" cy="148292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368834"/>
            <a:ext cx="3137885" cy="148916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087" y="5368834"/>
            <a:ext cx="5576888" cy="148916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8560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62641" y="979713"/>
            <a:ext cx="3756025" cy="476250"/>
          </a:xfrm>
        </p:spPr>
        <p:txBody>
          <a:bodyPr/>
          <a:lstStyle/>
          <a:p>
            <a:r>
              <a:rPr lang="fr-FR" dirty="0" err="1" smtClean="0"/>
              <a:t>Scraping</a:t>
            </a:r>
            <a:r>
              <a:rPr lang="fr-FR" dirty="0" smtClean="0"/>
              <a:t> </a:t>
            </a:r>
            <a:r>
              <a:rPr lang="fr-FR" dirty="0"/>
              <a:t>the web: 80% of information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there</a:t>
            </a:r>
            <a:r>
              <a:rPr lang="fr-FR" dirty="0"/>
              <a:t> !</a:t>
            </a:r>
            <a:endParaRPr lang="fr-F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62641" y="1584436"/>
            <a:ext cx="3756025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The </a:t>
            </a:r>
            <a:r>
              <a:rPr lang="fr-FR" dirty="0" err="1">
                <a:solidFill>
                  <a:srgbClr val="00B1A5"/>
                </a:solidFill>
              </a:rPr>
              <a:t>kickoff</a:t>
            </a:r>
            <a:r>
              <a:rPr lang="fr-FR" dirty="0">
                <a:solidFill>
                  <a:srgbClr val="00B1A5"/>
                </a:solidFill>
              </a:rPr>
              <a:t> in NLP: </a:t>
            </a:r>
            <a:r>
              <a:rPr lang="fr-FR" dirty="0" err="1">
                <a:solidFill>
                  <a:srgbClr val="00B1A5"/>
                </a:solidFill>
              </a:rPr>
              <a:t>Zipf’s</a:t>
            </a:r>
            <a:r>
              <a:rPr lang="fr-FR" dirty="0">
                <a:solidFill>
                  <a:srgbClr val="00B1A5"/>
                </a:solidFill>
              </a:rPr>
              <a:t> Law 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762640" y="2082154"/>
            <a:ext cx="3756025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NL </a:t>
            </a:r>
            <a:r>
              <a:rPr lang="fr-FR" dirty="0" err="1">
                <a:solidFill>
                  <a:srgbClr val="00B1A5"/>
                </a:solidFill>
              </a:rPr>
              <a:t>texts</a:t>
            </a:r>
            <a:r>
              <a:rPr lang="fr-FR" dirty="0">
                <a:solidFill>
                  <a:srgbClr val="00B1A5"/>
                </a:solidFill>
              </a:rPr>
              <a:t> </a:t>
            </a:r>
            <a:r>
              <a:rPr lang="fr-FR" dirty="0" smtClean="0">
                <a:solidFill>
                  <a:srgbClr val="00B1A5"/>
                </a:solidFill>
              </a:rPr>
              <a:t>structures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62641" y="2538295"/>
            <a:ext cx="3756025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General…but crucial </a:t>
            </a:r>
            <a:r>
              <a:rPr lang="fr-FR" dirty="0" err="1">
                <a:solidFill>
                  <a:srgbClr val="00B1A5"/>
                </a:solidFill>
              </a:rPr>
              <a:t>steps</a:t>
            </a:r>
            <a:r>
              <a:rPr lang="fr-FR" dirty="0">
                <a:solidFill>
                  <a:srgbClr val="00B1A5"/>
                </a:solidFill>
              </a:rPr>
              <a:t> 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62641" y="3172018"/>
            <a:ext cx="5031772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Not </a:t>
            </a:r>
            <a:r>
              <a:rPr lang="fr-FR" dirty="0" err="1">
                <a:solidFill>
                  <a:srgbClr val="00B1A5"/>
                </a:solidFill>
              </a:rPr>
              <a:t>complex</a:t>
            </a:r>
            <a:r>
              <a:rPr lang="fr-FR" dirty="0">
                <a:solidFill>
                  <a:srgbClr val="00B1A5"/>
                </a:solidFill>
              </a:rPr>
              <a:t> but efficient as </a:t>
            </a:r>
            <a:r>
              <a:rPr lang="fr-FR" dirty="0" err="1">
                <a:solidFill>
                  <a:srgbClr val="00B1A5"/>
                </a:solidFill>
              </a:rPr>
              <a:t>much</a:t>
            </a:r>
            <a:r>
              <a:rPr lang="fr-FR" dirty="0">
                <a:solidFill>
                  <a:srgbClr val="00B1A5"/>
                </a:solidFill>
              </a:rPr>
              <a:t> as </a:t>
            </a:r>
            <a:r>
              <a:rPr lang="fr-FR" dirty="0" err="1">
                <a:solidFill>
                  <a:srgbClr val="00B1A5"/>
                </a:solidFill>
              </a:rPr>
              <a:t>advanced</a:t>
            </a:r>
            <a:r>
              <a:rPr lang="fr-FR" dirty="0">
                <a:solidFill>
                  <a:srgbClr val="00B1A5"/>
                </a:solidFill>
              </a:rPr>
              <a:t> techniques: THE TIDY WAY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62641" y="3717119"/>
            <a:ext cx="3756025" cy="476250"/>
          </a:xfrm>
        </p:spPr>
        <p:txBody>
          <a:bodyPr/>
          <a:lstStyle/>
          <a:p>
            <a:r>
              <a:rPr lang="fr-FR" dirty="0" err="1">
                <a:solidFill>
                  <a:srgbClr val="00B1A5"/>
                </a:solidFill>
              </a:rPr>
              <a:t>Pre-elaborated</a:t>
            </a:r>
            <a:r>
              <a:rPr lang="fr-FR" dirty="0">
                <a:solidFill>
                  <a:srgbClr val="00B1A5"/>
                </a:solidFill>
              </a:rPr>
              <a:t> NL </a:t>
            </a:r>
            <a:r>
              <a:rPr lang="fr-FR" dirty="0" err="1">
                <a:solidFill>
                  <a:srgbClr val="00B1A5"/>
                </a:solidFill>
              </a:rPr>
              <a:t>toolbox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8"/>
          </p:nvPr>
        </p:nvSpPr>
        <p:spPr>
          <a:xfrm>
            <a:off x="0" y="1499720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2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17" name="Content Placeholder 8"/>
          <p:cNvSpPr>
            <a:spLocks noGrp="1"/>
          </p:cNvSpPr>
          <p:nvPr>
            <p:ph sz="quarter" idx="18"/>
          </p:nvPr>
        </p:nvSpPr>
        <p:spPr>
          <a:xfrm>
            <a:off x="0" y="923724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sz="3200" dirty="0">
                <a:solidFill>
                  <a:srgbClr val="203F48"/>
                </a:solidFill>
              </a:rPr>
              <a:t>1|</a:t>
            </a:r>
          </a:p>
        </p:txBody>
      </p:sp>
      <p:sp>
        <p:nvSpPr>
          <p:cNvPr id="19" name="Content Placeholder 8"/>
          <p:cNvSpPr>
            <a:spLocks noGrp="1"/>
          </p:cNvSpPr>
          <p:nvPr>
            <p:ph sz="quarter" idx="18"/>
          </p:nvPr>
        </p:nvSpPr>
        <p:spPr>
          <a:xfrm>
            <a:off x="19357" y="2019652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3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20" name="Content Placeholder 8"/>
          <p:cNvSpPr>
            <a:spLocks noGrp="1"/>
          </p:cNvSpPr>
          <p:nvPr>
            <p:ph sz="quarter" idx="18"/>
          </p:nvPr>
        </p:nvSpPr>
        <p:spPr>
          <a:xfrm>
            <a:off x="0" y="2709168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4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21" name="Content Placeholder 8"/>
          <p:cNvSpPr>
            <a:spLocks noGrp="1"/>
          </p:cNvSpPr>
          <p:nvPr>
            <p:ph sz="quarter" idx="18"/>
          </p:nvPr>
        </p:nvSpPr>
        <p:spPr>
          <a:xfrm>
            <a:off x="0" y="3214823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5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22" name="Content Placeholder 8"/>
          <p:cNvSpPr>
            <a:spLocks noGrp="1"/>
          </p:cNvSpPr>
          <p:nvPr>
            <p:ph sz="quarter" idx="18"/>
          </p:nvPr>
        </p:nvSpPr>
        <p:spPr>
          <a:xfrm>
            <a:off x="0" y="3621812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6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16" name="Content Placeholder 8"/>
          <p:cNvSpPr>
            <a:spLocks noGrp="1"/>
          </p:cNvSpPr>
          <p:nvPr>
            <p:ph sz="quarter" idx="18"/>
          </p:nvPr>
        </p:nvSpPr>
        <p:spPr>
          <a:xfrm>
            <a:off x="0" y="4139578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7|</a:t>
            </a:r>
            <a:endParaRPr lang="fr-FR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62641" y="4242576"/>
            <a:ext cx="4875018" cy="476250"/>
          </a:xfrm>
        </p:spPr>
        <p:txBody>
          <a:bodyPr/>
          <a:lstStyle/>
          <a:p>
            <a:r>
              <a:rPr lang="fr-FR" dirty="0" err="1">
                <a:solidFill>
                  <a:srgbClr val="00B1A5"/>
                </a:solidFill>
              </a:rPr>
              <a:t>Step</a:t>
            </a:r>
            <a:r>
              <a:rPr lang="fr-FR" dirty="0">
                <a:solidFill>
                  <a:srgbClr val="00B1A5"/>
                </a:solidFill>
              </a:rPr>
              <a:t> </a:t>
            </a:r>
            <a:r>
              <a:rPr lang="fr-FR" dirty="0" err="1">
                <a:solidFill>
                  <a:srgbClr val="00B1A5"/>
                </a:solidFill>
              </a:rPr>
              <a:t>forward</a:t>
            </a:r>
            <a:r>
              <a:rPr lang="fr-FR" dirty="0">
                <a:solidFill>
                  <a:srgbClr val="00B1A5"/>
                </a:solidFill>
              </a:rPr>
              <a:t>…stick to the </a:t>
            </a:r>
            <a:r>
              <a:rPr lang="fr-FR" dirty="0" err="1">
                <a:solidFill>
                  <a:srgbClr val="00B1A5"/>
                </a:solidFill>
              </a:rPr>
              <a:t>piplines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41890" y="4723069"/>
            <a:ext cx="20115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rgbClr val="00B1A5"/>
                </a:solidFill>
              </a:rPr>
              <a:t>Topic </a:t>
            </a:r>
            <a:r>
              <a:rPr lang="fr-FR" sz="2400" dirty="0" err="1">
                <a:solidFill>
                  <a:srgbClr val="00B1A5"/>
                </a:solidFill>
              </a:rPr>
              <a:t>modeling</a:t>
            </a:r>
            <a:endParaRPr lang="fr-FR" sz="2400" dirty="0">
              <a:solidFill>
                <a:srgbClr val="00B1A5"/>
              </a:solidFill>
            </a:endParaRPr>
          </a:p>
        </p:txBody>
      </p:sp>
      <p:sp>
        <p:nvSpPr>
          <p:cNvPr id="23" name="Content Placeholder 8"/>
          <p:cNvSpPr>
            <a:spLocks noGrp="1"/>
          </p:cNvSpPr>
          <p:nvPr>
            <p:ph sz="quarter" idx="18"/>
          </p:nvPr>
        </p:nvSpPr>
        <p:spPr>
          <a:xfrm>
            <a:off x="9679" y="4628790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8|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732211" y="5180334"/>
            <a:ext cx="62171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00B1A5"/>
                </a:solidFill>
              </a:rPr>
              <a:t>How </a:t>
            </a:r>
            <a:r>
              <a:rPr lang="fr-FR" sz="2400" dirty="0" err="1">
                <a:solidFill>
                  <a:srgbClr val="00B1A5"/>
                </a:solidFill>
              </a:rPr>
              <a:t>much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scoring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text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reflects</a:t>
            </a:r>
            <a:r>
              <a:rPr lang="fr-FR" sz="2400" dirty="0">
                <a:solidFill>
                  <a:srgbClr val="00B1A5"/>
                </a:solidFill>
              </a:rPr>
              <a:t> the </a:t>
            </a:r>
            <a:r>
              <a:rPr lang="fr-FR" sz="2400" dirty="0" err="1">
                <a:solidFill>
                  <a:srgbClr val="00B1A5"/>
                </a:solidFill>
              </a:rPr>
              <a:t>domain</a:t>
            </a:r>
            <a:r>
              <a:rPr lang="fr-FR" sz="2400" dirty="0">
                <a:solidFill>
                  <a:srgbClr val="00B1A5"/>
                </a:solidFill>
              </a:rPr>
              <a:t> of </a:t>
            </a:r>
            <a:r>
              <a:rPr lang="fr-FR" sz="2400" dirty="0" err="1">
                <a:solidFill>
                  <a:srgbClr val="00B1A5"/>
                </a:solidFill>
              </a:rPr>
              <a:t>study</a:t>
            </a:r>
            <a:r>
              <a:rPr lang="fr-FR" sz="2400" dirty="0">
                <a:solidFill>
                  <a:srgbClr val="00B1A5"/>
                </a:solidFill>
              </a:rPr>
              <a:t>? </a:t>
            </a:r>
            <a:r>
              <a:rPr lang="fr-FR" sz="2400" dirty="0" err="1">
                <a:solidFill>
                  <a:srgbClr val="00B1A5"/>
                </a:solidFill>
              </a:rPr>
              <a:t>It’s</a:t>
            </a:r>
            <a:r>
              <a:rPr lang="fr-FR" sz="2400" dirty="0">
                <a:solidFill>
                  <a:srgbClr val="00B1A5"/>
                </a:solidFill>
              </a:rPr>
              <a:t> how </a:t>
            </a:r>
            <a:r>
              <a:rPr lang="fr-FR" sz="2400" dirty="0" err="1">
                <a:solidFill>
                  <a:srgbClr val="00B1A5"/>
                </a:solidFill>
              </a:rPr>
              <a:t>much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you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identified</a:t>
            </a:r>
            <a:r>
              <a:rPr lang="fr-FR" sz="2400" dirty="0">
                <a:solidFill>
                  <a:srgbClr val="00B1A5"/>
                </a:solidFill>
              </a:rPr>
              <a:t> topics</a:t>
            </a:r>
          </a:p>
        </p:txBody>
      </p:sp>
      <p:sp>
        <p:nvSpPr>
          <p:cNvPr id="24" name="Content Placeholder 8"/>
          <p:cNvSpPr>
            <a:spLocks noGrp="1"/>
          </p:cNvSpPr>
          <p:nvPr>
            <p:ph sz="quarter" idx="18"/>
          </p:nvPr>
        </p:nvSpPr>
        <p:spPr>
          <a:xfrm>
            <a:off x="0" y="5150889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9|</a:t>
            </a:r>
            <a:endParaRPr lang="fr-FR" dirty="0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732211" y="6069355"/>
            <a:ext cx="4634652" cy="590209"/>
          </a:xfrm>
        </p:spPr>
        <p:txBody>
          <a:bodyPr/>
          <a:lstStyle/>
          <a:p>
            <a:r>
              <a:rPr lang="fr-FR" dirty="0" err="1" smtClean="0">
                <a:solidFill>
                  <a:srgbClr val="00B1A5"/>
                </a:solidFill>
              </a:rPr>
              <a:t>Wrapping</a:t>
            </a:r>
            <a:r>
              <a:rPr lang="fr-FR" dirty="0" smtClean="0">
                <a:solidFill>
                  <a:srgbClr val="00B1A5"/>
                </a:solidFill>
              </a:rPr>
              <a:t> up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26" name="Content Placeholder 8"/>
          <p:cNvSpPr>
            <a:spLocks noGrp="1"/>
          </p:cNvSpPr>
          <p:nvPr>
            <p:ph sz="quarter" idx="18"/>
          </p:nvPr>
        </p:nvSpPr>
        <p:spPr>
          <a:xfrm>
            <a:off x="19357" y="5983601"/>
            <a:ext cx="1077923" cy="5177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10|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3066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73412" y="229972"/>
            <a:ext cx="6826460" cy="1163102"/>
          </a:xfrm>
        </p:spPr>
        <p:txBody>
          <a:bodyPr/>
          <a:lstStyle/>
          <a:p>
            <a:r>
              <a:rPr lang="en-US" dirty="0" smtClean="0"/>
              <a:t>Choice of tokens and dictionaries: Does it matter?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7211"/>
            <a:ext cx="3638479" cy="250914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" name="ZoneTexte 4"/>
          <p:cNvSpPr txBox="1"/>
          <p:nvPr/>
        </p:nvSpPr>
        <p:spPr>
          <a:xfrm>
            <a:off x="3638479" y="1837211"/>
            <a:ext cx="4110108" cy="1200329"/>
          </a:xfrm>
          <a:prstGeom prst="rect">
            <a:avLst/>
          </a:prstGeom>
          <a:solidFill>
            <a:srgbClr val="FFFF00"/>
          </a:solidFill>
          <a:ln w="38100">
            <a:solidFill>
              <a:srgbClr val="00242E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For finance: </a:t>
            </a:r>
            <a:r>
              <a:rPr lang="en-US" dirty="0"/>
              <a:t>the </a:t>
            </a:r>
            <a:r>
              <a:rPr lang="en-US" dirty="0" err="1"/>
              <a:t>Loughran</a:t>
            </a:r>
            <a:r>
              <a:rPr lang="en-US" dirty="0"/>
              <a:t> and McDonald </a:t>
            </a:r>
            <a:r>
              <a:rPr lang="en-US" dirty="0" smtClean="0"/>
              <a:t>dictionary </a:t>
            </a:r>
            <a:r>
              <a:rPr lang="en-US" dirty="0"/>
              <a:t>of financial sentiment terms (</a:t>
            </a:r>
            <a:r>
              <a:rPr lang="en-US" dirty="0" err="1"/>
              <a:t>Loughran</a:t>
            </a:r>
            <a:r>
              <a:rPr lang="en-US" dirty="0"/>
              <a:t> and McDonald 2011)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479" y="3085268"/>
            <a:ext cx="4110108" cy="126109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/>
          <a:srcRect l="23343" r="22961"/>
          <a:stretch/>
        </p:blipFill>
        <p:spPr>
          <a:xfrm rot="16200000">
            <a:off x="2844408" y="1549682"/>
            <a:ext cx="2059774" cy="774858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2617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73412" y="229972"/>
            <a:ext cx="6826460" cy="1163102"/>
          </a:xfrm>
        </p:spPr>
        <p:txBody>
          <a:bodyPr/>
          <a:lstStyle/>
          <a:p>
            <a:r>
              <a:rPr lang="en-US" dirty="0" smtClean="0"/>
              <a:t>Choice of tokens and dictionaries: Does it matter?</a:t>
            </a:r>
            <a:endParaRPr lang="en-US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12" y="1619794"/>
            <a:ext cx="4000500" cy="475488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912" y="1619793"/>
            <a:ext cx="3527430" cy="166456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3912" y="3296193"/>
            <a:ext cx="3527430" cy="140643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3912" y="4714466"/>
            <a:ext cx="3527430" cy="16602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2546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62641" y="979713"/>
            <a:ext cx="3756025" cy="476250"/>
          </a:xfrm>
        </p:spPr>
        <p:txBody>
          <a:bodyPr/>
          <a:lstStyle/>
          <a:p>
            <a:r>
              <a:rPr lang="fr-FR" dirty="0" err="1" smtClean="0">
                <a:solidFill>
                  <a:srgbClr val="00B1A5"/>
                </a:solidFill>
              </a:rPr>
              <a:t>Scraping</a:t>
            </a:r>
            <a:r>
              <a:rPr lang="fr-FR" dirty="0" smtClean="0">
                <a:solidFill>
                  <a:srgbClr val="00B1A5"/>
                </a:solidFill>
              </a:rPr>
              <a:t> </a:t>
            </a:r>
            <a:r>
              <a:rPr lang="fr-FR" dirty="0">
                <a:solidFill>
                  <a:srgbClr val="00B1A5"/>
                </a:solidFill>
              </a:rPr>
              <a:t>the web: 80% of information </a:t>
            </a:r>
            <a:r>
              <a:rPr lang="fr-FR" dirty="0" err="1">
                <a:solidFill>
                  <a:srgbClr val="00B1A5"/>
                </a:solidFill>
              </a:rPr>
              <a:t>is</a:t>
            </a:r>
            <a:r>
              <a:rPr lang="fr-FR" dirty="0">
                <a:solidFill>
                  <a:srgbClr val="00B1A5"/>
                </a:solidFill>
              </a:rPr>
              <a:t> </a:t>
            </a:r>
            <a:r>
              <a:rPr lang="fr-FR" dirty="0" err="1">
                <a:solidFill>
                  <a:srgbClr val="00B1A5"/>
                </a:solidFill>
              </a:rPr>
              <a:t>there</a:t>
            </a:r>
            <a:r>
              <a:rPr lang="fr-FR" dirty="0">
                <a:solidFill>
                  <a:srgbClr val="00B1A5"/>
                </a:solidFill>
              </a:rPr>
              <a:t> !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62641" y="1584436"/>
            <a:ext cx="3756025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The </a:t>
            </a:r>
            <a:r>
              <a:rPr lang="fr-FR" dirty="0" err="1">
                <a:solidFill>
                  <a:srgbClr val="00B1A5"/>
                </a:solidFill>
              </a:rPr>
              <a:t>kickoff</a:t>
            </a:r>
            <a:r>
              <a:rPr lang="fr-FR" dirty="0">
                <a:solidFill>
                  <a:srgbClr val="00B1A5"/>
                </a:solidFill>
              </a:rPr>
              <a:t> in NLP: </a:t>
            </a:r>
            <a:r>
              <a:rPr lang="fr-FR" dirty="0" err="1">
                <a:solidFill>
                  <a:srgbClr val="00B1A5"/>
                </a:solidFill>
              </a:rPr>
              <a:t>Zipf’s</a:t>
            </a:r>
            <a:r>
              <a:rPr lang="fr-FR" dirty="0">
                <a:solidFill>
                  <a:srgbClr val="00B1A5"/>
                </a:solidFill>
              </a:rPr>
              <a:t> Law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741890" y="2054883"/>
            <a:ext cx="3756025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NL </a:t>
            </a:r>
            <a:r>
              <a:rPr lang="fr-FR" dirty="0" err="1">
                <a:solidFill>
                  <a:srgbClr val="00B1A5"/>
                </a:solidFill>
              </a:rPr>
              <a:t>texts</a:t>
            </a:r>
            <a:r>
              <a:rPr lang="fr-FR" dirty="0">
                <a:solidFill>
                  <a:srgbClr val="00B1A5"/>
                </a:solidFill>
              </a:rPr>
              <a:t> </a:t>
            </a:r>
            <a:r>
              <a:rPr lang="fr-FR" dirty="0" smtClean="0">
                <a:solidFill>
                  <a:srgbClr val="00B1A5"/>
                </a:solidFill>
              </a:rPr>
              <a:t>structures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62641" y="2538295"/>
            <a:ext cx="3756025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General…but crucial </a:t>
            </a:r>
            <a:r>
              <a:rPr lang="fr-FR" dirty="0" err="1">
                <a:solidFill>
                  <a:srgbClr val="00B1A5"/>
                </a:solidFill>
              </a:rPr>
              <a:t>steps</a:t>
            </a:r>
            <a:r>
              <a:rPr lang="fr-FR" dirty="0">
                <a:solidFill>
                  <a:srgbClr val="00B1A5"/>
                </a:solidFill>
              </a:rPr>
              <a:t>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62641" y="3172018"/>
            <a:ext cx="5031772" cy="476250"/>
          </a:xfrm>
        </p:spPr>
        <p:txBody>
          <a:bodyPr/>
          <a:lstStyle/>
          <a:p>
            <a:r>
              <a:rPr lang="fr-FR" dirty="0"/>
              <a:t>Not </a:t>
            </a:r>
            <a:r>
              <a:rPr lang="fr-FR" dirty="0" err="1"/>
              <a:t>complex</a:t>
            </a:r>
            <a:r>
              <a:rPr lang="fr-FR" dirty="0"/>
              <a:t> but efficient as </a:t>
            </a:r>
            <a:r>
              <a:rPr lang="fr-FR" dirty="0" err="1"/>
              <a:t>much</a:t>
            </a:r>
            <a:r>
              <a:rPr lang="fr-FR" dirty="0"/>
              <a:t> as </a:t>
            </a:r>
            <a:r>
              <a:rPr lang="fr-FR" dirty="0" err="1"/>
              <a:t>advanced</a:t>
            </a:r>
            <a:r>
              <a:rPr lang="fr-FR" dirty="0"/>
              <a:t> techniques: THE TIDY WAY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62641" y="3717119"/>
            <a:ext cx="3756025" cy="476250"/>
          </a:xfrm>
        </p:spPr>
        <p:txBody>
          <a:bodyPr/>
          <a:lstStyle/>
          <a:p>
            <a:r>
              <a:rPr lang="fr-FR" dirty="0" err="1">
                <a:solidFill>
                  <a:srgbClr val="00B1A5"/>
                </a:solidFill>
              </a:rPr>
              <a:t>Pre-elaborated</a:t>
            </a:r>
            <a:r>
              <a:rPr lang="fr-FR" dirty="0">
                <a:solidFill>
                  <a:srgbClr val="00B1A5"/>
                </a:solidFill>
              </a:rPr>
              <a:t> NL </a:t>
            </a:r>
            <a:r>
              <a:rPr lang="fr-FR" dirty="0" err="1">
                <a:solidFill>
                  <a:srgbClr val="00B1A5"/>
                </a:solidFill>
              </a:rPr>
              <a:t>toolbox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8"/>
          </p:nvPr>
        </p:nvSpPr>
        <p:spPr>
          <a:xfrm>
            <a:off x="0" y="1499720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2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17" name="Content Placeholder 8"/>
          <p:cNvSpPr>
            <a:spLocks noGrp="1"/>
          </p:cNvSpPr>
          <p:nvPr>
            <p:ph sz="quarter" idx="18"/>
          </p:nvPr>
        </p:nvSpPr>
        <p:spPr>
          <a:xfrm>
            <a:off x="0" y="958955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sz="3200" dirty="0">
                <a:solidFill>
                  <a:schemeClr val="accent3"/>
                </a:solidFill>
              </a:rPr>
              <a:t>1|</a:t>
            </a:r>
          </a:p>
        </p:txBody>
      </p:sp>
      <p:sp>
        <p:nvSpPr>
          <p:cNvPr id="19" name="Content Placeholder 8"/>
          <p:cNvSpPr>
            <a:spLocks noGrp="1"/>
          </p:cNvSpPr>
          <p:nvPr>
            <p:ph sz="quarter" idx="18"/>
          </p:nvPr>
        </p:nvSpPr>
        <p:spPr>
          <a:xfrm>
            <a:off x="19357" y="2019652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3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20" name="Content Placeholder 8"/>
          <p:cNvSpPr>
            <a:spLocks noGrp="1"/>
          </p:cNvSpPr>
          <p:nvPr>
            <p:ph sz="quarter" idx="18"/>
          </p:nvPr>
        </p:nvSpPr>
        <p:spPr>
          <a:xfrm>
            <a:off x="-9153" y="2525884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4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21" name="Content Placeholder 8"/>
          <p:cNvSpPr>
            <a:spLocks noGrp="1"/>
          </p:cNvSpPr>
          <p:nvPr>
            <p:ph sz="quarter" idx="18"/>
          </p:nvPr>
        </p:nvSpPr>
        <p:spPr>
          <a:xfrm>
            <a:off x="-16367" y="3128267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>
                <a:solidFill>
                  <a:srgbClr val="203F48"/>
                </a:solidFill>
              </a:rPr>
              <a:t>5</a:t>
            </a:r>
            <a:r>
              <a:rPr lang="fr-FR" dirty="0">
                <a:solidFill>
                  <a:srgbClr val="203F48"/>
                </a:solidFill>
              </a:rPr>
              <a:t>|</a:t>
            </a:r>
            <a:endParaRPr lang="fr-FR" dirty="0">
              <a:solidFill>
                <a:srgbClr val="203F48"/>
              </a:solidFill>
            </a:endParaRPr>
          </a:p>
        </p:txBody>
      </p:sp>
      <p:sp>
        <p:nvSpPr>
          <p:cNvPr id="22" name="Content Placeholder 8"/>
          <p:cNvSpPr>
            <a:spLocks noGrp="1"/>
          </p:cNvSpPr>
          <p:nvPr>
            <p:ph sz="quarter" idx="18"/>
          </p:nvPr>
        </p:nvSpPr>
        <p:spPr>
          <a:xfrm>
            <a:off x="0" y="3621812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6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16" name="Content Placeholder 8"/>
          <p:cNvSpPr>
            <a:spLocks noGrp="1"/>
          </p:cNvSpPr>
          <p:nvPr>
            <p:ph sz="quarter" idx="18"/>
          </p:nvPr>
        </p:nvSpPr>
        <p:spPr>
          <a:xfrm>
            <a:off x="0" y="4139578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7|</a:t>
            </a:r>
            <a:endParaRPr lang="fr-FR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62641" y="4242576"/>
            <a:ext cx="4875018" cy="476250"/>
          </a:xfrm>
        </p:spPr>
        <p:txBody>
          <a:bodyPr/>
          <a:lstStyle/>
          <a:p>
            <a:r>
              <a:rPr lang="fr-FR" dirty="0" err="1">
                <a:solidFill>
                  <a:srgbClr val="00B1A5"/>
                </a:solidFill>
              </a:rPr>
              <a:t>Step</a:t>
            </a:r>
            <a:r>
              <a:rPr lang="fr-FR" dirty="0">
                <a:solidFill>
                  <a:srgbClr val="00B1A5"/>
                </a:solidFill>
              </a:rPr>
              <a:t> </a:t>
            </a:r>
            <a:r>
              <a:rPr lang="fr-FR" dirty="0" err="1">
                <a:solidFill>
                  <a:srgbClr val="00B1A5"/>
                </a:solidFill>
              </a:rPr>
              <a:t>forward</a:t>
            </a:r>
            <a:r>
              <a:rPr lang="fr-FR" dirty="0">
                <a:solidFill>
                  <a:srgbClr val="00B1A5"/>
                </a:solidFill>
              </a:rPr>
              <a:t>…stick to the </a:t>
            </a:r>
            <a:r>
              <a:rPr lang="fr-FR" dirty="0" err="1">
                <a:solidFill>
                  <a:srgbClr val="00B1A5"/>
                </a:solidFill>
              </a:rPr>
              <a:t>piplines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41890" y="4723069"/>
            <a:ext cx="20115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rgbClr val="00B1A5"/>
                </a:solidFill>
              </a:rPr>
              <a:t>Topic </a:t>
            </a:r>
            <a:r>
              <a:rPr lang="fr-FR" sz="2400" dirty="0" err="1">
                <a:solidFill>
                  <a:srgbClr val="00B1A5"/>
                </a:solidFill>
              </a:rPr>
              <a:t>modeling</a:t>
            </a:r>
            <a:endParaRPr lang="fr-FR" sz="2400" dirty="0">
              <a:solidFill>
                <a:srgbClr val="00B1A5"/>
              </a:solidFill>
            </a:endParaRPr>
          </a:p>
        </p:txBody>
      </p:sp>
      <p:sp>
        <p:nvSpPr>
          <p:cNvPr id="23" name="Content Placeholder 8"/>
          <p:cNvSpPr>
            <a:spLocks noGrp="1"/>
          </p:cNvSpPr>
          <p:nvPr>
            <p:ph sz="quarter" idx="18"/>
          </p:nvPr>
        </p:nvSpPr>
        <p:spPr>
          <a:xfrm>
            <a:off x="9679" y="4628790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8|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732211" y="5180334"/>
            <a:ext cx="62171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00B1A5"/>
                </a:solidFill>
              </a:rPr>
              <a:t>How </a:t>
            </a:r>
            <a:r>
              <a:rPr lang="fr-FR" sz="2400" dirty="0" err="1">
                <a:solidFill>
                  <a:srgbClr val="00B1A5"/>
                </a:solidFill>
              </a:rPr>
              <a:t>much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scoring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text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reflects</a:t>
            </a:r>
            <a:r>
              <a:rPr lang="fr-FR" sz="2400" dirty="0">
                <a:solidFill>
                  <a:srgbClr val="00B1A5"/>
                </a:solidFill>
              </a:rPr>
              <a:t> the </a:t>
            </a:r>
            <a:r>
              <a:rPr lang="fr-FR" sz="2400" dirty="0" err="1">
                <a:solidFill>
                  <a:srgbClr val="00B1A5"/>
                </a:solidFill>
              </a:rPr>
              <a:t>domain</a:t>
            </a:r>
            <a:r>
              <a:rPr lang="fr-FR" sz="2400" dirty="0">
                <a:solidFill>
                  <a:srgbClr val="00B1A5"/>
                </a:solidFill>
              </a:rPr>
              <a:t> of </a:t>
            </a:r>
            <a:r>
              <a:rPr lang="fr-FR" sz="2400" dirty="0" err="1">
                <a:solidFill>
                  <a:srgbClr val="00B1A5"/>
                </a:solidFill>
              </a:rPr>
              <a:t>study</a:t>
            </a:r>
            <a:r>
              <a:rPr lang="fr-FR" sz="2400" dirty="0">
                <a:solidFill>
                  <a:srgbClr val="00B1A5"/>
                </a:solidFill>
              </a:rPr>
              <a:t>? </a:t>
            </a:r>
            <a:r>
              <a:rPr lang="fr-FR" sz="2400" dirty="0" err="1">
                <a:solidFill>
                  <a:srgbClr val="00B1A5"/>
                </a:solidFill>
              </a:rPr>
              <a:t>It’s</a:t>
            </a:r>
            <a:r>
              <a:rPr lang="fr-FR" sz="2400" dirty="0">
                <a:solidFill>
                  <a:srgbClr val="00B1A5"/>
                </a:solidFill>
              </a:rPr>
              <a:t> how </a:t>
            </a:r>
            <a:r>
              <a:rPr lang="fr-FR" sz="2400" dirty="0" err="1">
                <a:solidFill>
                  <a:srgbClr val="00B1A5"/>
                </a:solidFill>
              </a:rPr>
              <a:t>much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you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identified</a:t>
            </a:r>
            <a:r>
              <a:rPr lang="fr-FR" sz="2400" dirty="0">
                <a:solidFill>
                  <a:srgbClr val="00B1A5"/>
                </a:solidFill>
              </a:rPr>
              <a:t> topics</a:t>
            </a:r>
          </a:p>
        </p:txBody>
      </p:sp>
      <p:sp>
        <p:nvSpPr>
          <p:cNvPr id="24" name="Content Placeholder 8"/>
          <p:cNvSpPr>
            <a:spLocks noGrp="1"/>
          </p:cNvSpPr>
          <p:nvPr>
            <p:ph sz="quarter" idx="18"/>
          </p:nvPr>
        </p:nvSpPr>
        <p:spPr>
          <a:xfrm>
            <a:off x="0" y="5150889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9|</a:t>
            </a:r>
            <a:endParaRPr lang="fr-FR" dirty="0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732211" y="6069355"/>
            <a:ext cx="4634652" cy="590209"/>
          </a:xfrm>
        </p:spPr>
        <p:txBody>
          <a:bodyPr/>
          <a:lstStyle/>
          <a:p>
            <a:r>
              <a:rPr lang="fr-FR" dirty="0" err="1" smtClean="0">
                <a:solidFill>
                  <a:srgbClr val="00B1A5"/>
                </a:solidFill>
              </a:rPr>
              <a:t>Wrapping</a:t>
            </a:r>
            <a:r>
              <a:rPr lang="fr-FR" dirty="0" smtClean="0">
                <a:solidFill>
                  <a:srgbClr val="00B1A5"/>
                </a:solidFill>
              </a:rPr>
              <a:t> up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26" name="Content Placeholder 8"/>
          <p:cNvSpPr>
            <a:spLocks noGrp="1"/>
          </p:cNvSpPr>
          <p:nvPr>
            <p:ph sz="quarter" idx="18"/>
          </p:nvPr>
        </p:nvSpPr>
        <p:spPr>
          <a:xfrm>
            <a:off x="19357" y="5983601"/>
            <a:ext cx="1077923" cy="5177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10|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068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62641" y="979713"/>
            <a:ext cx="3756025" cy="476250"/>
          </a:xfrm>
        </p:spPr>
        <p:txBody>
          <a:bodyPr/>
          <a:lstStyle/>
          <a:p>
            <a:r>
              <a:rPr lang="fr-FR" dirty="0" err="1" smtClean="0">
                <a:solidFill>
                  <a:srgbClr val="00B1A5"/>
                </a:solidFill>
              </a:rPr>
              <a:t>Scraping</a:t>
            </a:r>
            <a:r>
              <a:rPr lang="fr-FR" dirty="0" smtClean="0">
                <a:solidFill>
                  <a:srgbClr val="00B1A5"/>
                </a:solidFill>
              </a:rPr>
              <a:t> </a:t>
            </a:r>
            <a:r>
              <a:rPr lang="fr-FR" dirty="0">
                <a:solidFill>
                  <a:srgbClr val="00B1A5"/>
                </a:solidFill>
              </a:rPr>
              <a:t>the web: 80% of information </a:t>
            </a:r>
            <a:r>
              <a:rPr lang="fr-FR" dirty="0" err="1">
                <a:solidFill>
                  <a:srgbClr val="00B1A5"/>
                </a:solidFill>
              </a:rPr>
              <a:t>is</a:t>
            </a:r>
            <a:r>
              <a:rPr lang="fr-FR" dirty="0">
                <a:solidFill>
                  <a:srgbClr val="00B1A5"/>
                </a:solidFill>
              </a:rPr>
              <a:t> </a:t>
            </a:r>
            <a:r>
              <a:rPr lang="fr-FR" dirty="0" err="1">
                <a:solidFill>
                  <a:srgbClr val="00B1A5"/>
                </a:solidFill>
              </a:rPr>
              <a:t>there</a:t>
            </a:r>
            <a:r>
              <a:rPr lang="fr-FR" dirty="0">
                <a:solidFill>
                  <a:srgbClr val="00B1A5"/>
                </a:solidFill>
              </a:rPr>
              <a:t> !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62641" y="1584436"/>
            <a:ext cx="3756025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The </a:t>
            </a:r>
            <a:r>
              <a:rPr lang="fr-FR" dirty="0" err="1">
                <a:solidFill>
                  <a:srgbClr val="00B1A5"/>
                </a:solidFill>
              </a:rPr>
              <a:t>kickoff</a:t>
            </a:r>
            <a:r>
              <a:rPr lang="fr-FR" dirty="0">
                <a:solidFill>
                  <a:srgbClr val="00B1A5"/>
                </a:solidFill>
              </a:rPr>
              <a:t> in NLP: </a:t>
            </a:r>
            <a:r>
              <a:rPr lang="fr-FR" dirty="0" err="1">
                <a:solidFill>
                  <a:srgbClr val="00B1A5"/>
                </a:solidFill>
              </a:rPr>
              <a:t>Zipf’s</a:t>
            </a:r>
            <a:r>
              <a:rPr lang="fr-FR" dirty="0">
                <a:solidFill>
                  <a:srgbClr val="00B1A5"/>
                </a:solidFill>
              </a:rPr>
              <a:t> Law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741890" y="2054883"/>
            <a:ext cx="3756025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NL </a:t>
            </a:r>
            <a:r>
              <a:rPr lang="fr-FR" dirty="0" err="1">
                <a:solidFill>
                  <a:srgbClr val="00B1A5"/>
                </a:solidFill>
              </a:rPr>
              <a:t>texts</a:t>
            </a:r>
            <a:r>
              <a:rPr lang="fr-FR" dirty="0">
                <a:solidFill>
                  <a:srgbClr val="00B1A5"/>
                </a:solidFill>
              </a:rPr>
              <a:t> </a:t>
            </a:r>
            <a:r>
              <a:rPr lang="fr-FR" dirty="0" smtClean="0">
                <a:solidFill>
                  <a:srgbClr val="00B1A5"/>
                </a:solidFill>
              </a:rPr>
              <a:t>structures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62641" y="2538295"/>
            <a:ext cx="3756025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General…but crucial </a:t>
            </a:r>
            <a:r>
              <a:rPr lang="fr-FR" dirty="0" err="1">
                <a:solidFill>
                  <a:srgbClr val="00B1A5"/>
                </a:solidFill>
              </a:rPr>
              <a:t>steps</a:t>
            </a:r>
            <a:r>
              <a:rPr lang="fr-FR" dirty="0">
                <a:solidFill>
                  <a:srgbClr val="00B1A5"/>
                </a:solidFill>
              </a:rPr>
              <a:t>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62641" y="3172018"/>
            <a:ext cx="5031772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Not </a:t>
            </a:r>
            <a:r>
              <a:rPr lang="fr-FR" dirty="0" err="1">
                <a:solidFill>
                  <a:srgbClr val="00B1A5"/>
                </a:solidFill>
              </a:rPr>
              <a:t>complex</a:t>
            </a:r>
            <a:r>
              <a:rPr lang="fr-FR" dirty="0">
                <a:solidFill>
                  <a:srgbClr val="00B1A5"/>
                </a:solidFill>
              </a:rPr>
              <a:t> but efficient as </a:t>
            </a:r>
            <a:r>
              <a:rPr lang="fr-FR" dirty="0" err="1">
                <a:solidFill>
                  <a:srgbClr val="00B1A5"/>
                </a:solidFill>
              </a:rPr>
              <a:t>much</a:t>
            </a:r>
            <a:r>
              <a:rPr lang="fr-FR" dirty="0">
                <a:solidFill>
                  <a:srgbClr val="00B1A5"/>
                </a:solidFill>
              </a:rPr>
              <a:t> as </a:t>
            </a:r>
            <a:r>
              <a:rPr lang="fr-FR" dirty="0" err="1">
                <a:solidFill>
                  <a:srgbClr val="00B1A5"/>
                </a:solidFill>
              </a:rPr>
              <a:t>advanced</a:t>
            </a:r>
            <a:r>
              <a:rPr lang="fr-FR" dirty="0">
                <a:solidFill>
                  <a:srgbClr val="00B1A5"/>
                </a:solidFill>
              </a:rPr>
              <a:t> techniques: THE TIDY WAY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62641" y="3717119"/>
            <a:ext cx="3756025" cy="476250"/>
          </a:xfrm>
        </p:spPr>
        <p:txBody>
          <a:bodyPr/>
          <a:lstStyle/>
          <a:p>
            <a:r>
              <a:rPr lang="fr-FR" dirty="0" err="1"/>
              <a:t>Pre-elaborated</a:t>
            </a:r>
            <a:r>
              <a:rPr lang="fr-FR" dirty="0"/>
              <a:t> NL </a:t>
            </a:r>
            <a:r>
              <a:rPr lang="fr-FR" dirty="0" err="1"/>
              <a:t>toolbox</a:t>
            </a:r>
            <a:endParaRPr lang="fr-FR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8"/>
          </p:nvPr>
        </p:nvSpPr>
        <p:spPr>
          <a:xfrm>
            <a:off x="0" y="1499720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2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17" name="Content Placeholder 8"/>
          <p:cNvSpPr>
            <a:spLocks noGrp="1"/>
          </p:cNvSpPr>
          <p:nvPr>
            <p:ph sz="quarter" idx="18"/>
          </p:nvPr>
        </p:nvSpPr>
        <p:spPr>
          <a:xfrm>
            <a:off x="0" y="958955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sz="3200" dirty="0">
                <a:solidFill>
                  <a:schemeClr val="accent3"/>
                </a:solidFill>
              </a:rPr>
              <a:t>1|</a:t>
            </a:r>
          </a:p>
        </p:txBody>
      </p:sp>
      <p:sp>
        <p:nvSpPr>
          <p:cNvPr id="19" name="Content Placeholder 8"/>
          <p:cNvSpPr>
            <a:spLocks noGrp="1"/>
          </p:cNvSpPr>
          <p:nvPr>
            <p:ph sz="quarter" idx="18"/>
          </p:nvPr>
        </p:nvSpPr>
        <p:spPr>
          <a:xfrm>
            <a:off x="19357" y="2019652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3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20" name="Content Placeholder 8"/>
          <p:cNvSpPr>
            <a:spLocks noGrp="1"/>
          </p:cNvSpPr>
          <p:nvPr>
            <p:ph sz="quarter" idx="18"/>
          </p:nvPr>
        </p:nvSpPr>
        <p:spPr>
          <a:xfrm>
            <a:off x="-9153" y="2525884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4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21" name="Content Placeholder 8"/>
          <p:cNvSpPr>
            <a:spLocks noGrp="1"/>
          </p:cNvSpPr>
          <p:nvPr>
            <p:ph sz="quarter" idx="18"/>
          </p:nvPr>
        </p:nvSpPr>
        <p:spPr>
          <a:xfrm>
            <a:off x="-16367" y="3128267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5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22" name="Content Placeholder 8"/>
          <p:cNvSpPr>
            <a:spLocks noGrp="1"/>
          </p:cNvSpPr>
          <p:nvPr>
            <p:ph sz="quarter" idx="18"/>
          </p:nvPr>
        </p:nvSpPr>
        <p:spPr>
          <a:xfrm>
            <a:off x="0" y="3621812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>
                <a:solidFill>
                  <a:srgbClr val="203F48"/>
                </a:solidFill>
              </a:rPr>
              <a:t>6</a:t>
            </a:r>
            <a:r>
              <a:rPr lang="fr-FR" dirty="0">
                <a:solidFill>
                  <a:srgbClr val="203F48"/>
                </a:solidFill>
              </a:rPr>
              <a:t>|</a:t>
            </a:r>
            <a:endParaRPr lang="fr-FR" dirty="0">
              <a:solidFill>
                <a:srgbClr val="203F48"/>
              </a:solidFill>
            </a:endParaRPr>
          </a:p>
        </p:txBody>
      </p:sp>
      <p:sp>
        <p:nvSpPr>
          <p:cNvPr id="16" name="Content Placeholder 8"/>
          <p:cNvSpPr>
            <a:spLocks noGrp="1"/>
          </p:cNvSpPr>
          <p:nvPr>
            <p:ph sz="quarter" idx="18"/>
          </p:nvPr>
        </p:nvSpPr>
        <p:spPr>
          <a:xfrm>
            <a:off x="0" y="4139578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7|</a:t>
            </a:r>
            <a:endParaRPr lang="fr-FR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62641" y="4242576"/>
            <a:ext cx="4875018" cy="476250"/>
          </a:xfrm>
        </p:spPr>
        <p:txBody>
          <a:bodyPr/>
          <a:lstStyle/>
          <a:p>
            <a:r>
              <a:rPr lang="fr-FR" dirty="0" err="1">
                <a:solidFill>
                  <a:srgbClr val="00B1A5"/>
                </a:solidFill>
              </a:rPr>
              <a:t>Step</a:t>
            </a:r>
            <a:r>
              <a:rPr lang="fr-FR" dirty="0">
                <a:solidFill>
                  <a:srgbClr val="00B1A5"/>
                </a:solidFill>
              </a:rPr>
              <a:t> </a:t>
            </a:r>
            <a:r>
              <a:rPr lang="fr-FR" dirty="0" err="1">
                <a:solidFill>
                  <a:srgbClr val="00B1A5"/>
                </a:solidFill>
              </a:rPr>
              <a:t>forward</a:t>
            </a:r>
            <a:r>
              <a:rPr lang="fr-FR" dirty="0">
                <a:solidFill>
                  <a:srgbClr val="00B1A5"/>
                </a:solidFill>
              </a:rPr>
              <a:t>…stick to the </a:t>
            </a:r>
            <a:r>
              <a:rPr lang="fr-FR" dirty="0" err="1">
                <a:solidFill>
                  <a:srgbClr val="00B1A5"/>
                </a:solidFill>
              </a:rPr>
              <a:t>piplines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41890" y="4723069"/>
            <a:ext cx="20115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rgbClr val="00B1A5"/>
                </a:solidFill>
              </a:rPr>
              <a:t>Topic </a:t>
            </a:r>
            <a:r>
              <a:rPr lang="fr-FR" sz="2400" dirty="0" err="1">
                <a:solidFill>
                  <a:srgbClr val="00B1A5"/>
                </a:solidFill>
              </a:rPr>
              <a:t>modeling</a:t>
            </a:r>
            <a:endParaRPr lang="fr-FR" sz="2400" dirty="0">
              <a:solidFill>
                <a:srgbClr val="00B1A5"/>
              </a:solidFill>
            </a:endParaRPr>
          </a:p>
        </p:txBody>
      </p:sp>
      <p:sp>
        <p:nvSpPr>
          <p:cNvPr id="23" name="Content Placeholder 8"/>
          <p:cNvSpPr>
            <a:spLocks noGrp="1"/>
          </p:cNvSpPr>
          <p:nvPr>
            <p:ph sz="quarter" idx="18"/>
          </p:nvPr>
        </p:nvSpPr>
        <p:spPr>
          <a:xfrm>
            <a:off x="9679" y="4628790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8|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732211" y="5180334"/>
            <a:ext cx="62171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00B1A5"/>
                </a:solidFill>
              </a:rPr>
              <a:t>How </a:t>
            </a:r>
            <a:r>
              <a:rPr lang="fr-FR" sz="2400" dirty="0" err="1">
                <a:solidFill>
                  <a:srgbClr val="00B1A5"/>
                </a:solidFill>
              </a:rPr>
              <a:t>much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scoring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text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reflects</a:t>
            </a:r>
            <a:r>
              <a:rPr lang="fr-FR" sz="2400" dirty="0">
                <a:solidFill>
                  <a:srgbClr val="00B1A5"/>
                </a:solidFill>
              </a:rPr>
              <a:t> the </a:t>
            </a:r>
            <a:r>
              <a:rPr lang="fr-FR" sz="2400" dirty="0" err="1">
                <a:solidFill>
                  <a:srgbClr val="00B1A5"/>
                </a:solidFill>
              </a:rPr>
              <a:t>domain</a:t>
            </a:r>
            <a:r>
              <a:rPr lang="fr-FR" sz="2400" dirty="0">
                <a:solidFill>
                  <a:srgbClr val="00B1A5"/>
                </a:solidFill>
              </a:rPr>
              <a:t> of </a:t>
            </a:r>
            <a:r>
              <a:rPr lang="fr-FR" sz="2400" dirty="0" err="1">
                <a:solidFill>
                  <a:srgbClr val="00B1A5"/>
                </a:solidFill>
              </a:rPr>
              <a:t>study</a:t>
            </a:r>
            <a:r>
              <a:rPr lang="fr-FR" sz="2400" dirty="0">
                <a:solidFill>
                  <a:srgbClr val="00B1A5"/>
                </a:solidFill>
              </a:rPr>
              <a:t>? </a:t>
            </a:r>
            <a:r>
              <a:rPr lang="fr-FR" sz="2400" dirty="0" err="1">
                <a:solidFill>
                  <a:srgbClr val="00B1A5"/>
                </a:solidFill>
              </a:rPr>
              <a:t>It’s</a:t>
            </a:r>
            <a:r>
              <a:rPr lang="fr-FR" sz="2400" dirty="0">
                <a:solidFill>
                  <a:srgbClr val="00B1A5"/>
                </a:solidFill>
              </a:rPr>
              <a:t> how </a:t>
            </a:r>
            <a:r>
              <a:rPr lang="fr-FR" sz="2400" dirty="0" err="1">
                <a:solidFill>
                  <a:srgbClr val="00B1A5"/>
                </a:solidFill>
              </a:rPr>
              <a:t>much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you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identified</a:t>
            </a:r>
            <a:r>
              <a:rPr lang="fr-FR" sz="2400" dirty="0">
                <a:solidFill>
                  <a:srgbClr val="00B1A5"/>
                </a:solidFill>
              </a:rPr>
              <a:t> topics</a:t>
            </a:r>
          </a:p>
        </p:txBody>
      </p:sp>
      <p:sp>
        <p:nvSpPr>
          <p:cNvPr id="24" name="Content Placeholder 8"/>
          <p:cNvSpPr>
            <a:spLocks noGrp="1"/>
          </p:cNvSpPr>
          <p:nvPr>
            <p:ph sz="quarter" idx="18"/>
          </p:nvPr>
        </p:nvSpPr>
        <p:spPr>
          <a:xfrm>
            <a:off x="0" y="5150889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9|</a:t>
            </a:r>
            <a:endParaRPr lang="fr-FR" dirty="0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732211" y="6069355"/>
            <a:ext cx="4634652" cy="590209"/>
          </a:xfrm>
        </p:spPr>
        <p:txBody>
          <a:bodyPr/>
          <a:lstStyle/>
          <a:p>
            <a:r>
              <a:rPr lang="fr-FR" dirty="0" err="1" smtClean="0">
                <a:solidFill>
                  <a:srgbClr val="00B1A5"/>
                </a:solidFill>
              </a:rPr>
              <a:t>Wrapping</a:t>
            </a:r>
            <a:r>
              <a:rPr lang="fr-FR" dirty="0" smtClean="0">
                <a:solidFill>
                  <a:srgbClr val="00B1A5"/>
                </a:solidFill>
              </a:rPr>
              <a:t> up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26" name="Content Placeholder 8"/>
          <p:cNvSpPr>
            <a:spLocks noGrp="1"/>
          </p:cNvSpPr>
          <p:nvPr>
            <p:ph sz="quarter" idx="18"/>
          </p:nvPr>
        </p:nvSpPr>
        <p:spPr>
          <a:xfrm>
            <a:off x="19357" y="5983601"/>
            <a:ext cx="1077923" cy="5177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10|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464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3"/>
          <p:cNvPicPr>
            <a:picLocks noChangeAspect="1"/>
          </p:cNvPicPr>
          <p:nvPr/>
        </p:nvPicPr>
        <p:blipFill rotWithShape="1">
          <a:blip r:embed="rId2"/>
          <a:srcRect r="28339"/>
          <a:stretch/>
        </p:blipFill>
        <p:spPr>
          <a:xfrm>
            <a:off x="4811986" y="-70144"/>
            <a:ext cx="4332014" cy="692814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627" y="298008"/>
            <a:ext cx="1945023" cy="1368000"/>
          </a:xfrm>
          <a:prstGeom prst="rect">
            <a:avLst/>
          </a:prstGeom>
        </p:spPr>
      </p:pic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err="1" smtClean="0"/>
              <a:t>Pre-elaborated</a:t>
            </a:r>
            <a:r>
              <a:rPr lang="fr-FR" dirty="0" smtClean="0"/>
              <a:t> NL </a:t>
            </a:r>
            <a:r>
              <a:rPr lang="fr-FR" dirty="0" err="1" smtClean="0"/>
              <a:t>toolbox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657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73412" y="229972"/>
            <a:ext cx="6826460" cy="1163102"/>
          </a:xfrm>
        </p:spPr>
        <p:txBody>
          <a:bodyPr/>
          <a:lstStyle/>
          <a:p>
            <a:r>
              <a:rPr lang="en-US" dirty="0" smtClean="0"/>
              <a:t>Simplification</a:t>
            </a:r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173412" y="1240972"/>
            <a:ext cx="75859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Metaphors, variants of words, synonyms…</a:t>
            </a:r>
            <a:r>
              <a:rPr lang="en-US" dirty="0" err="1" smtClean="0"/>
              <a:t>etc</a:t>
            </a:r>
            <a:r>
              <a:rPr lang="en-US" dirty="0" smtClean="0"/>
              <a:t> how to solve it?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Wordnet</a:t>
            </a:r>
            <a:r>
              <a:rPr lang="en-US" dirty="0" smtClean="0"/>
              <a:t> has 117000 group of words, WOLF dictionary, Spacy large and medium trained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Should precede stop words anti-join!!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Stemming and lemmatization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word2Vector presentation</a:t>
            </a:r>
          </a:p>
          <a:p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837" y="3013732"/>
            <a:ext cx="5748610" cy="338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7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73412" y="229972"/>
            <a:ext cx="6826460" cy="1163102"/>
          </a:xfrm>
        </p:spPr>
        <p:txBody>
          <a:bodyPr/>
          <a:lstStyle/>
          <a:p>
            <a:r>
              <a:rPr lang="en-US" dirty="0" err="1" smtClean="0"/>
              <a:t>SpaCy</a:t>
            </a:r>
            <a:r>
              <a:rPr lang="en-US" dirty="0"/>
              <a:t> </a:t>
            </a:r>
            <a:r>
              <a:rPr lang="en-US" dirty="0" smtClean="0"/>
              <a:t>Named Entity </a:t>
            </a:r>
            <a:r>
              <a:rPr lang="en-US" dirty="0" err="1" smtClean="0"/>
              <a:t>Recongnition</a:t>
            </a:r>
            <a:r>
              <a:rPr lang="en-US" dirty="0" smtClean="0"/>
              <a:t> NER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3412" y="1396660"/>
            <a:ext cx="821294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import spacy</a:t>
            </a:r>
          </a:p>
          <a:p>
            <a:r>
              <a:rPr lang="en-US" dirty="0" err="1" smtClean="0"/>
              <a:t>nlp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spacy.load</a:t>
            </a:r>
            <a:r>
              <a:rPr lang="en-US" dirty="0"/>
              <a:t>('</a:t>
            </a:r>
            <a:r>
              <a:rPr lang="en-US" dirty="0" err="1"/>
              <a:t>en</a:t>
            </a:r>
            <a:r>
              <a:rPr lang="en-US" dirty="0"/>
              <a:t>',parse=</a:t>
            </a:r>
            <a:r>
              <a:rPr lang="en-US" dirty="0" err="1"/>
              <a:t>True,tag</a:t>
            </a:r>
            <a:r>
              <a:rPr lang="en-US" dirty="0"/>
              <a:t>=True, entity=True)</a:t>
            </a:r>
          </a:p>
          <a:p>
            <a:r>
              <a:rPr lang="en-US" dirty="0" smtClean="0"/>
              <a:t>text </a:t>
            </a:r>
            <a:r>
              <a:rPr lang="en-US" dirty="0"/>
              <a:t>= </a:t>
            </a:r>
            <a:r>
              <a:rPr lang="en-US" dirty="0">
                <a:solidFill>
                  <a:srgbClr val="17B12B"/>
                </a:solidFill>
              </a:rPr>
              <a:t>"It's official: Apple is the first U.S. public company to reach a $1 trillion market value</a:t>
            </a:r>
            <a:r>
              <a:rPr lang="en-US" dirty="0"/>
              <a:t>"</a:t>
            </a:r>
          </a:p>
          <a:p>
            <a:r>
              <a:rPr lang="en-US" dirty="0" smtClean="0"/>
              <a:t>doc </a:t>
            </a:r>
            <a:r>
              <a:rPr lang="en-US" dirty="0"/>
              <a:t>= </a:t>
            </a:r>
            <a:r>
              <a:rPr lang="en-US" dirty="0" err="1"/>
              <a:t>nlp</a:t>
            </a:r>
            <a:r>
              <a:rPr lang="en-US" dirty="0"/>
              <a:t>(text)</a:t>
            </a:r>
          </a:p>
          <a:p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 err="1"/>
              <a:t>ent</a:t>
            </a:r>
            <a:r>
              <a:rPr lang="en-US" dirty="0"/>
              <a:t> in </a:t>
            </a:r>
            <a:r>
              <a:rPr lang="en-US" dirty="0" err="1"/>
              <a:t>doc.ents</a:t>
            </a:r>
            <a:r>
              <a:rPr lang="en-US" dirty="0"/>
              <a:t>:</a:t>
            </a:r>
          </a:p>
          <a:p>
            <a:r>
              <a:rPr lang="en-US" dirty="0" smtClean="0"/>
              <a:t>     print(</a:t>
            </a:r>
            <a:r>
              <a:rPr lang="en-US" dirty="0" err="1" smtClean="0"/>
              <a:t>ent.text</a:t>
            </a:r>
            <a:r>
              <a:rPr lang="en-US" dirty="0"/>
              <a:t>, </a:t>
            </a:r>
            <a:r>
              <a:rPr lang="en-US" dirty="0" err="1"/>
              <a:t>spacy.explain</a:t>
            </a:r>
            <a:r>
              <a:rPr lang="en-US" dirty="0"/>
              <a:t>(</a:t>
            </a:r>
            <a:r>
              <a:rPr lang="en-US" dirty="0" err="1"/>
              <a:t>ent.label</a:t>
            </a:r>
            <a:r>
              <a:rPr lang="en-US" dirty="0"/>
              <a:t>_))</a:t>
            </a:r>
          </a:p>
          <a:p>
            <a:r>
              <a:rPr lang="en-US" dirty="0"/>
              <a:t> 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43" y="4522212"/>
            <a:ext cx="7994111" cy="134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1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62641" y="979713"/>
            <a:ext cx="3756025" cy="476250"/>
          </a:xfrm>
        </p:spPr>
        <p:txBody>
          <a:bodyPr/>
          <a:lstStyle/>
          <a:p>
            <a:r>
              <a:rPr lang="fr-FR" dirty="0" err="1" smtClean="0">
                <a:solidFill>
                  <a:srgbClr val="00B1A5"/>
                </a:solidFill>
              </a:rPr>
              <a:t>Scraping</a:t>
            </a:r>
            <a:r>
              <a:rPr lang="fr-FR" dirty="0" smtClean="0">
                <a:solidFill>
                  <a:srgbClr val="00B1A5"/>
                </a:solidFill>
              </a:rPr>
              <a:t> </a:t>
            </a:r>
            <a:r>
              <a:rPr lang="fr-FR" dirty="0">
                <a:solidFill>
                  <a:srgbClr val="00B1A5"/>
                </a:solidFill>
              </a:rPr>
              <a:t>the web: 80% of information </a:t>
            </a:r>
            <a:r>
              <a:rPr lang="fr-FR" dirty="0" err="1">
                <a:solidFill>
                  <a:srgbClr val="00B1A5"/>
                </a:solidFill>
              </a:rPr>
              <a:t>is</a:t>
            </a:r>
            <a:r>
              <a:rPr lang="fr-FR" dirty="0">
                <a:solidFill>
                  <a:srgbClr val="00B1A5"/>
                </a:solidFill>
              </a:rPr>
              <a:t> </a:t>
            </a:r>
            <a:r>
              <a:rPr lang="fr-FR" dirty="0" err="1">
                <a:solidFill>
                  <a:srgbClr val="00B1A5"/>
                </a:solidFill>
              </a:rPr>
              <a:t>there</a:t>
            </a:r>
            <a:r>
              <a:rPr lang="fr-FR" dirty="0">
                <a:solidFill>
                  <a:srgbClr val="00B1A5"/>
                </a:solidFill>
              </a:rPr>
              <a:t> !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62641" y="1584436"/>
            <a:ext cx="3756025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The </a:t>
            </a:r>
            <a:r>
              <a:rPr lang="fr-FR" dirty="0" err="1">
                <a:solidFill>
                  <a:srgbClr val="00B1A5"/>
                </a:solidFill>
              </a:rPr>
              <a:t>kickoff</a:t>
            </a:r>
            <a:r>
              <a:rPr lang="fr-FR" dirty="0">
                <a:solidFill>
                  <a:srgbClr val="00B1A5"/>
                </a:solidFill>
              </a:rPr>
              <a:t> in NLP: </a:t>
            </a:r>
            <a:r>
              <a:rPr lang="fr-FR" dirty="0" err="1">
                <a:solidFill>
                  <a:srgbClr val="00B1A5"/>
                </a:solidFill>
              </a:rPr>
              <a:t>Zipf’s</a:t>
            </a:r>
            <a:r>
              <a:rPr lang="fr-FR" dirty="0">
                <a:solidFill>
                  <a:srgbClr val="00B1A5"/>
                </a:solidFill>
              </a:rPr>
              <a:t> Law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741890" y="2054883"/>
            <a:ext cx="3756025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NL </a:t>
            </a:r>
            <a:r>
              <a:rPr lang="fr-FR" dirty="0" err="1">
                <a:solidFill>
                  <a:srgbClr val="00B1A5"/>
                </a:solidFill>
              </a:rPr>
              <a:t>texts</a:t>
            </a:r>
            <a:r>
              <a:rPr lang="fr-FR" dirty="0">
                <a:solidFill>
                  <a:srgbClr val="00B1A5"/>
                </a:solidFill>
              </a:rPr>
              <a:t> </a:t>
            </a:r>
            <a:r>
              <a:rPr lang="fr-FR" dirty="0" smtClean="0">
                <a:solidFill>
                  <a:srgbClr val="00B1A5"/>
                </a:solidFill>
              </a:rPr>
              <a:t>structures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62641" y="2538295"/>
            <a:ext cx="3756025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General…but crucial </a:t>
            </a:r>
            <a:r>
              <a:rPr lang="fr-FR" dirty="0" err="1">
                <a:solidFill>
                  <a:srgbClr val="00B1A5"/>
                </a:solidFill>
              </a:rPr>
              <a:t>steps</a:t>
            </a:r>
            <a:r>
              <a:rPr lang="fr-FR" dirty="0">
                <a:solidFill>
                  <a:srgbClr val="00B1A5"/>
                </a:solidFill>
              </a:rPr>
              <a:t>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62641" y="3172018"/>
            <a:ext cx="5031772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Not </a:t>
            </a:r>
            <a:r>
              <a:rPr lang="fr-FR" dirty="0" err="1">
                <a:solidFill>
                  <a:srgbClr val="00B1A5"/>
                </a:solidFill>
              </a:rPr>
              <a:t>complex</a:t>
            </a:r>
            <a:r>
              <a:rPr lang="fr-FR" dirty="0">
                <a:solidFill>
                  <a:srgbClr val="00B1A5"/>
                </a:solidFill>
              </a:rPr>
              <a:t> but efficient as </a:t>
            </a:r>
            <a:r>
              <a:rPr lang="fr-FR" dirty="0" err="1">
                <a:solidFill>
                  <a:srgbClr val="00B1A5"/>
                </a:solidFill>
              </a:rPr>
              <a:t>much</a:t>
            </a:r>
            <a:r>
              <a:rPr lang="fr-FR" dirty="0">
                <a:solidFill>
                  <a:srgbClr val="00B1A5"/>
                </a:solidFill>
              </a:rPr>
              <a:t> as </a:t>
            </a:r>
            <a:r>
              <a:rPr lang="fr-FR" dirty="0" err="1">
                <a:solidFill>
                  <a:srgbClr val="00B1A5"/>
                </a:solidFill>
              </a:rPr>
              <a:t>advanced</a:t>
            </a:r>
            <a:r>
              <a:rPr lang="fr-FR" dirty="0">
                <a:solidFill>
                  <a:srgbClr val="00B1A5"/>
                </a:solidFill>
              </a:rPr>
              <a:t> techniques: THE TIDY WAY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62641" y="3717119"/>
            <a:ext cx="3756025" cy="476250"/>
          </a:xfrm>
        </p:spPr>
        <p:txBody>
          <a:bodyPr/>
          <a:lstStyle/>
          <a:p>
            <a:r>
              <a:rPr lang="fr-FR" dirty="0" err="1"/>
              <a:t>Pre-elaborated</a:t>
            </a:r>
            <a:r>
              <a:rPr lang="fr-FR" dirty="0"/>
              <a:t> NL </a:t>
            </a:r>
            <a:r>
              <a:rPr lang="fr-FR" dirty="0" err="1"/>
              <a:t>toolbox</a:t>
            </a:r>
            <a:endParaRPr lang="fr-FR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8"/>
          </p:nvPr>
        </p:nvSpPr>
        <p:spPr>
          <a:xfrm>
            <a:off x="0" y="1499720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2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17" name="Content Placeholder 8"/>
          <p:cNvSpPr>
            <a:spLocks noGrp="1"/>
          </p:cNvSpPr>
          <p:nvPr>
            <p:ph sz="quarter" idx="18"/>
          </p:nvPr>
        </p:nvSpPr>
        <p:spPr>
          <a:xfrm>
            <a:off x="0" y="958955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sz="3200" dirty="0">
                <a:solidFill>
                  <a:schemeClr val="accent3"/>
                </a:solidFill>
              </a:rPr>
              <a:t>1|</a:t>
            </a:r>
          </a:p>
        </p:txBody>
      </p:sp>
      <p:sp>
        <p:nvSpPr>
          <p:cNvPr id="19" name="Content Placeholder 8"/>
          <p:cNvSpPr>
            <a:spLocks noGrp="1"/>
          </p:cNvSpPr>
          <p:nvPr>
            <p:ph sz="quarter" idx="18"/>
          </p:nvPr>
        </p:nvSpPr>
        <p:spPr>
          <a:xfrm>
            <a:off x="19357" y="2019652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3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20" name="Content Placeholder 8"/>
          <p:cNvSpPr>
            <a:spLocks noGrp="1"/>
          </p:cNvSpPr>
          <p:nvPr>
            <p:ph sz="quarter" idx="18"/>
          </p:nvPr>
        </p:nvSpPr>
        <p:spPr>
          <a:xfrm>
            <a:off x="-9153" y="2525884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4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21" name="Content Placeholder 8"/>
          <p:cNvSpPr>
            <a:spLocks noGrp="1"/>
          </p:cNvSpPr>
          <p:nvPr>
            <p:ph sz="quarter" idx="18"/>
          </p:nvPr>
        </p:nvSpPr>
        <p:spPr>
          <a:xfrm>
            <a:off x="-16367" y="3128267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5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22" name="Content Placeholder 8"/>
          <p:cNvSpPr>
            <a:spLocks noGrp="1"/>
          </p:cNvSpPr>
          <p:nvPr>
            <p:ph sz="quarter" idx="18"/>
          </p:nvPr>
        </p:nvSpPr>
        <p:spPr>
          <a:xfrm>
            <a:off x="0" y="3621812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>
                <a:solidFill>
                  <a:srgbClr val="203F48"/>
                </a:solidFill>
              </a:rPr>
              <a:t>6</a:t>
            </a:r>
            <a:r>
              <a:rPr lang="fr-FR" dirty="0">
                <a:solidFill>
                  <a:srgbClr val="203F48"/>
                </a:solidFill>
              </a:rPr>
              <a:t>|</a:t>
            </a:r>
            <a:endParaRPr lang="fr-FR" dirty="0">
              <a:solidFill>
                <a:srgbClr val="203F48"/>
              </a:solidFill>
            </a:endParaRPr>
          </a:p>
        </p:txBody>
      </p:sp>
      <p:sp>
        <p:nvSpPr>
          <p:cNvPr id="16" name="Content Placeholder 8"/>
          <p:cNvSpPr>
            <a:spLocks noGrp="1"/>
          </p:cNvSpPr>
          <p:nvPr>
            <p:ph sz="quarter" idx="18"/>
          </p:nvPr>
        </p:nvSpPr>
        <p:spPr>
          <a:xfrm>
            <a:off x="0" y="4139578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7|</a:t>
            </a:r>
            <a:endParaRPr lang="fr-FR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62641" y="4242576"/>
            <a:ext cx="4875018" cy="476250"/>
          </a:xfrm>
        </p:spPr>
        <p:txBody>
          <a:bodyPr/>
          <a:lstStyle/>
          <a:p>
            <a:r>
              <a:rPr lang="fr-FR" dirty="0" err="1">
                <a:solidFill>
                  <a:srgbClr val="00B1A5"/>
                </a:solidFill>
              </a:rPr>
              <a:t>Step</a:t>
            </a:r>
            <a:r>
              <a:rPr lang="fr-FR" dirty="0">
                <a:solidFill>
                  <a:srgbClr val="00B1A5"/>
                </a:solidFill>
              </a:rPr>
              <a:t> </a:t>
            </a:r>
            <a:r>
              <a:rPr lang="fr-FR" dirty="0" err="1">
                <a:solidFill>
                  <a:srgbClr val="00B1A5"/>
                </a:solidFill>
              </a:rPr>
              <a:t>forward</a:t>
            </a:r>
            <a:r>
              <a:rPr lang="fr-FR" dirty="0">
                <a:solidFill>
                  <a:srgbClr val="00B1A5"/>
                </a:solidFill>
              </a:rPr>
              <a:t>…stick to the </a:t>
            </a:r>
            <a:r>
              <a:rPr lang="fr-FR" dirty="0" err="1">
                <a:solidFill>
                  <a:srgbClr val="00B1A5"/>
                </a:solidFill>
              </a:rPr>
              <a:t>piplines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41890" y="4723069"/>
            <a:ext cx="20115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rgbClr val="00B1A5"/>
                </a:solidFill>
              </a:rPr>
              <a:t>Topic </a:t>
            </a:r>
            <a:r>
              <a:rPr lang="fr-FR" sz="2400" dirty="0" err="1">
                <a:solidFill>
                  <a:srgbClr val="00B1A5"/>
                </a:solidFill>
              </a:rPr>
              <a:t>modeling</a:t>
            </a:r>
            <a:endParaRPr lang="fr-FR" sz="2400" dirty="0">
              <a:solidFill>
                <a:srgbClr val="00B1A5"/>
              </a:solidFill>
            </a:endParaRPr>
          </a:p>
        </p:txBody>
      </p:sp>
      <p:sp>
        <p:nvSpPr>
          <p:cNvPr id="23" name="Content Placeholder 8"/>
          <p:cNvSpPr>
            <a:spLocks noGrp="1"/>
          </p:cNvSpPr>
          <p:nvPr>
            <p:ph sz="quarter" idx="18"/>
          </p:nvPr>
        </p:nvSpPr>
        <p:spPr>
          <a:xfrm>
            <a:off x="9679" y="4628790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8|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732211" y="5180334"/>
            <a:ext cx="62171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00B1A5"/>
                </a:solidFill>
              </a:rPr>
              <a:t>How </a:t>
            </a:r>
            <a:r>
              <a:rPr lang="fr-FR" sz="2400" dirty="0" err="1">
                <a:solidFill>
                  <a:srgbClr val="00B1A5"/>
                </a:solidFill>
              </a:rPr>
              <a:t>much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scoring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text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reflects</a:t>
            </a:r>
            <a:r>
              <a:rPr lang="fr-FR" sz="2400" dirty="0">
                <a:solidFill>
                  <a:srgbClr val="00B1A5"/>
                </a:solidFill>
              </a:rPr>
              <a:t> the </a:t>
            </a:r>
            <a:r>
              <a:rPr lang="fr-FR" sz="2400" dirty="0" err="1">
                <a:solidFill>
                  <a:srgbClr val="00B1A5"/>
                </a:solidFill>
              </a:rPr>
              <a:t>domain</a:t>
            </a:r>
            <a:r>
              <a:rPr lang="fr-FR" sz="2400" dirty="0">
                <a:solidFill>
                  <a:srgbClr val="00B1A5"/>
                </a:solidFill>
              </a:rPr>
              <a:t> of </a:t>
            </a:r>
            <a:r>
              <a:rPr lang="fr-FR" sz="2400" dirty="0" err="1">
                <a:solidFill>
                  <a:srgbClr val="00B1A5"/>
                </a:solidFill>
              </a:rPr>
              <a:t>study</a:t>
            </a:r>
            <a:r>
              <a:rPr lang="fr-FR" sz="2400" dirty="0">
                <a:solidFill>
                  <a:srgbClr val="00B1A5"/>
                </a:solidFill>
              </a:rPr>
              <a:t>? </a:t>
            </a:r>
            <a:r>
              <a:rPr lang="fr-FR" sz="2400" dirty="0" err="1">
                <a:solidFill>
                  <a:srgbClr val="00B1A5"/>
                </a:solidFill>
              </a:rPr>
              <a:t>It’s</a:t>
            </a:r>
            <a:r>
              <a:rPr lang="fr-FR" sz="2400" dirty="0">
                <a:solidFill>
                  <a:srgbClr val="00B1A5"/>
                </a:solidFill>
              </a:rPr>
              <a:t> how </a:t>
            </a:r>
            <a:r>
              <a:rPr lang="fr-FR" sz="2400" dirty="0" err="1">
                <a:solidFill>
                  <a:srgbClr val="00B1A5"/>
                </a:solidFill>
              </a:rPr>
              <a:t>much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you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identified</a:t>
            </a:r>
            <a:r>
              <a:rPr lang="fr-FR" sz="2400" dirty="0">
                <a:solidFill>
                  <a:srgbClr val="00B1A5"/>
                </a:solidFill>
              </a:rPr>
              <a:t> topics</a:t>
            </a:r>
          </a:p>
        </p:txBody>
      </p:sp>
      <p:sp>
        <p:nvSpPr>
          <p:cNvPr id="24" name="Content Placeholder 8"/>
          <p:cNvSpPr>
            <a:spLocks noGrp="1"/>
          </p:cNvSpPr>
          <p:nvPr>
            <p:ph sz="quarter" idx="18"/>
          </p:nvPr>
        </p:nvSpPr>
        <p:spPr>
          <a:xfrm>
            <a:off x="0" y="5150889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9|</a:t>
            </a:r>
            <a:endParaRPr lang="fr-FR" dirty="0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732211" y="6069355"/>
            <a:ext cx="4634652" cy="590209"/>
          </a:xfrm>
        </p:spPr>
        <p:txBody>
          <a:bodyPr/>
          <a:lstStyle/>
          <a:p>
            <a:r>
              <a:rPr lang="fr-FR" dirty="0" err="1" smtClean="0">
                <a:solidFill>
                  <a:srgbClr val="00B1A5"/>
                </a:solidFill>
              </a:rPr>
              <a:t>Wrapping</a:t>
            </a:r>
            <a:r>
              <a:rPr lang="fr-FR" dirty="0" smtClean="0">
                <a:solidFill>
                  <a:srgbClr val="00B1A5"/>
                </a:solidFill>
              </a:rPr>
              <a:t> up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26" name="Content Placeholder 8"/>
          <p:cNvSpPr>
            <a:spLocks noGrp="1"/>
          </p:cNvSpPr>
          <p:nvPr>
            <p:ph sz="quarter" idx="18"/>
          </p:nvPr>
        </p:nvSpPr>
        <p:spPr>
          <a:xfrm>
            <a:off x="19357" y="5983601"/>
            <a:ext cx="1077923" cy="5177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10|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8339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62641" y="979713"/>
            <a:ext cx="3756025" cy="476250"/>
          </a:xfrm>
        </p:spPr>
        <p:txBody>
          <a:bodyPr/>
          <a:lstStyle/>
          <a:p>
            <a:r>
              <a:rPr lang="fr-FR" dirty="0" err="1" smtClean="0">
                <a:solidFill>
                  <a:srgbClr val="00B1A5"/>
                </a:solidFill>
              </a:rPr>
              <a:t>Scraping</a:t>
            </a:r>
            <a:r>
              <a:rPr lang="fr-FR" dirty="0" smtClean="0">
                <a:solidFill>
                  <a:srgbClr val="00B1A5"/>
                </a:solidFill>
              </a:rPr>
              <a:t> </a:t>
            </a:r>
            <a:r>
              <a:rPr lang="fr-FR" dirty="0">
                <a:solidFill>
                  <a:srgbClr val="00B1A5"/>
                </a:solidFill>
              </a:rPr>
              <a:t>the web: 80% of information </a:t>
            </a:r>
            <a:r>
              <a:rPr lang="fr-FR" dirty="0" err="1">
                <a:solidFill>
                  <a:srgbClr val="00B1A5"/>
                </a:solidFill>
              </a:rPr>
              <a:t>is</a:t>
            </a:r>
            <a:r>
              <a:rPr lang="fr-FR" dirty="0">
                <a:solidFill>
                  <a:srgbClr val="00B1A5"/>
                </a:solidFill>
              </a:rPr>
              <a:t> </a:t>
            </a:r>
            <a:r>
              <a:rPr lang="fr-FR" dirty="0" err="1">
                <a:solidFill>
                  <a:srgbClr val="00B1A5"/>
                </a:solidFill>
              </a:rPr>
              <a:t>there</a:t>
            </a:r>
            <a:r>
              <a:rPr lang="fr-FR" dirty="0">
                <a:solidFill>
                  <a:srgbClr val="00B1A5"/>
                </a:solidFill>
              </a:rPr>
              <a:t> !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62641" y="1584436"/>
            <a:ext cx="3756025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The </a:t>
            </a:r>
            <a:r>
              <a:rPr lang="fr-FR" dirty="0" err="1">
                <a:solidFill>
                  <a:srgbClr val="00B1A5"/>
                </a:solidFill>
              </a:rPr>
              <a:t>kickoff</a:t>
            </a:r>
            <a:r>
              <a:rPr lang="fr-FR" dirty="0">
                <a:solidFill>
                  <a:srgbClr val="00B1A5"/>
                </a:solidFill>
              </a:rPr>
              <a:t> in NLP: </a:t>
            </a:r>
            <a:r>
              <a:rPr lang="fr-FR" dirty="0" err="1">
                <a:solidFill>
                  <a:srgbClr val="00B1A5"/>
                </a:solidFill>
              </a:rPr>
              <a:t>Zipf’s</a:t>
            </a:r>
            <a:r>
              <a:rPr lang="fr-FR" dirty="0">
                <a:solidFill>
                  <a:srgbClr val="00B1A5"/>
                </a:solidFill>
              </a:rPr>
              <a:t> Law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741890" y="2054883"/>
            <a:ext cx="3756025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NL </a:t>
            </a:r>
            <a:r>
              <a:rPr lang="fr-FR" dirty="0" err="1">
                <a:solidFill>
                  <a:srgbClr val="00B1A5"/>
                </a:solidFill>
              </a:rPr>
              <a:t>texts</a:t>
            </a:r>
            <a:r>
              <a:rPr lang="fr-FR" dirty="0">
                <a:solidFill>
                  <a:srgbClr val="00B1A5"/>
                </a:solidFill>
              </a:rPr>
              <a:t> </a:t>
            </a:r>
            <a:r>
              <a:rPr lang="fr-FR" dirty="0" smtClean="0">
                <a:solidFill>
                  <a:srgbClr val="00B1A5"/>
                </a:solidFill>
              </a:rPr>
              <a:t>structures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62641" y="2538295"/>
            <a:ext cx="3756025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General…but crucial </a:t>
            </a:r>
            <a:r>
              <a:rPr lang="fr-FR" dirty="0" err="1">
                <a:solidFill>
                  <a:srgbClr val="00B1A5"/>
                </a:solidFill>
              </a:rPr>
              <a:t>steps</a:t>
            </a:r>
            <a:r>
              <a:rPr lang="fr-FR" dirty="0">
                <a:solidFill>
                  <a:srgbClr val="00B1A5"/>
                </a:solidFill>
              </a:rPr>
              <a:t>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62641" y="3172018"/>
            <a:ext cx="5031772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Not </a:t>
            </a:r>
            <a:r>
              <a:rPr lang="fr-FR" dirty="0" err="1">
                <a:solidFill>
                  <a:srgbClr val="00B1A5"/>
                </a:solidFill>
              </a:rPr>
              <a:t>complex</a:t>
            </a:r>
            <a:r>
              <a:rPr lang="fr-FR" dirty="0">
                <a:solidFill>
                  <a:srgbClr val="00B1A5"/>
                </a:solidFill>
              </a:rPr>
              <a:t> but efficient as </a:t>
            </a:r>
            <a:r>
              <a:rPr lang="fr-FR" dirty="0" err="1">
                <a:solidFill>
                  <a:srgbClr val="00B1A5"/>
                </a:solidFill>
              </a:rPr>
              <a:t>much</a:t>
            </a:r>
            <a:r>
              <a:rPr lang="fr-FR" dirty="0">
                <a:solidFill>
                  <a:srgbClr val="00B1A5"/>
                </a:solidFill>
              </a:rPr>
              <a:t> as </a:t>
            </a:r>
            <a:r>
              <a:rPr lang="fr-FR" dirty="0" err="1">
                <a:solidFill>
                  <a:srgbClr val="00B1A5"/>
                </a:solidFill>
              </a:rPr>
              <a:t>advanced</a:t>
            </a:r>
            <a:r>
              <a:rPr lang="fr-FR" dirty="0">
                <a:solidFill>
                  <a:srgbClr val="00B1A5"/>
                </a:solidFill>
              </a:rPr>
              <a:t> techniques: THE TIDY WAY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62641" y="3717119"/>
            <a:ext cx="3756025" cy="476250"/>
          </a:xfrm>
        </p:spPr>
        <p:txBody>
          <a:bodyPr/>
          <a:lstStyle/>
          <a:p>
            <a:r>
              <a:rPr lang="fr-FR" dirty="0" err="1">
                <a:solidFill>
                  <a:srgbClr val="00B1A5"/>
                </a:solidFill>
              </a:rPr>
              <a:t>Pre-elaborated</a:t>
            </a:r>
            <a:r>
              <a:rPr lang="fr-FR" dirty="0">
                <a:solidFill>
                  <a:srgbClr val="00B1A5"/>
                </a:solidFill>
              </a:rPr>
              <a:t> NL </a:t>
            </a:r>
            <a:r>
              <a:rPr lang="fr-FR" dirty="0" err="1">
                <a:solidFill>
                  <a:srgbClr val="00B1A5"/>
                </a:solidFill>
              </a:rPr>
              <a:t>toolbox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8"/>
          </p:nvPr>
        </p:nvSpPr>
        <p:spPr>
          <a:xfrm>
            <a:off x="0" y="1499720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2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17" name="Content Placeholder 8"/>
          <p:cNvSpPr>
            <a:spLocks noGrp="1"/>
          </p:cNvSpPr>
          <p:nvPr>
            <p:ph sz="quarter" idx="18"/>
          </p:nvPr>
        </p:nvSpPr>
        <p:spPr>
          <a:xfrm>
            <a:off x="0" y="958955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sz="3200" dirty="0">
                <a:solidFill>
                  <a:schemeClr val="accent3"/>
                </a:solidFill>
              </a:rPr>
              <a:t>1|</a:t>
            </a:r>
          </a:p>
        </p:txBody>
      </p:sp>
      <p:sp>
        <p:nvSpPr>
          <p:cNvPr id="19" name="Content Placeholder 8"/>
          <p:cNvSpPr>
            <a:spLocks noGrp="1"/>
          </p:cNvSpPr>
          <p:nvPr>
            <p:ph sz="quarter" idx="18"/>
          </p:nvPr>
        </p:nvSpPr>
        <p:spPr>
          <a:xfrm>
            <a:off x="19357" y="2019652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3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20" name="Content Placeholder 8"/>
          <p:cNvSpPr>
            <a:spLocks noGrp="1"/>
          </p:cNvSpPr>
          <p:nvPr>
            <p:ph sz="quarter" idx="18"/>
          </p:nvPr>
        </p:nvSpPr>
        <p:spPr>
          <a:xfrm>
            <a:off x="-9153" y="2525884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4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21" name="Content Placeholder 8"/>
          <p:cNvSpPr>
            <a:spLocks noGrp="1"/>
          </p:cNvSpPr>
          <p:nvPr>
            <p:ph sz="quarter" idx="18"/>
          </p:nvPr>
        </p:nvSpPr>
        <p:spPr>
          <a:xfrm>
            <a:off x="-16367" y="3128267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5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22" name="Content Placeholder 8"/>
          <p:cNvSpPr>
            <a:spLocks noGrp="1"/>
          </p:cNvSpPr>
          <p:nvPr>
            <p:ph sz="quarter" idx="18"/>
          </p:nvPr>
        </p:nvSpPr>
        <p:spPr>
          <a:xfrm>
            <a:off x="0" y="3621812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6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16" name="Content Placeholder 8"/>
          <p:cNvSpPr>
            <a:spLocks noGrp="1"/>
          </p:cNvSpPr>
          <p:nvPr>
            <p:ph sz="quarter" idx="18"/>
          </p:nvPr>
        </p:nvSpPr>
        <p:spPr>
          <a:xfrm>
            <a:off x="0" y="4139578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>
                <a:solidFill>
                  <a:srgbClr val="203F48"/>
                </a:solidFill>
              </a:rPr>
              <a:t>7|</a:t>
            </a:r>
            <a:endParaRPr lang="fr-FR" dirty="0">
              <a:solidFill>
                <a:srgbClr val="203F48"/>
              </a:solidFill>
            </a:endParaRP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62641" y="4242576"/>
            <a:ext cx="4875018" cy="476250"/>
          </a:xfrm>
        </p:spPr>
        <p:txBody>
          <a:bodyPr/>
          <a:lstStyle/>
          <a:p>
            <a:r>
              <a:rPr lang="fr-FR" dirty="0" err="1"/>
              <a:t>Step</a:t>
            </a:r>
            <a:r>
              <a:rPr lang="fr-FR" dirty="0"/>
              <a:t> </a:t>
            </a:r>
            <a:r>
              <a:rPr lang="fr-FR" dirty="0" err="1"/>
              <a:t>forward</a:t>
            </a:r>
            <a:r>
              <a:rPr lang="fr-FR" dirty="0"/>
              <a:t>…stick to the </a:t>
            </a:r>
            <a:r>
              <a:rPr lang="fr-FR" dirty="0" err="1"/>
              <a:t>piplines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741890" y="4723069"/>
            <a:ext cx="20115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rgbClr val="00B1A5"/>
                </a:solidFill>
              </a:rPr>
              <a:t>Topic </a:t>
            </a:r>
            <a:r>
              <a:rPr lang="fr-FR" sz="2400" dirty="0" err="1">
                <a:solidFill>
                  <a:srgbClr val="00B1A5"/>
                </a:solidFill>
              </a:rPr>
              <a:t>modeling</a:t>
            </a:r>
            <a:endParaRPr lang="fr-FR" sz="2400" dirty="0">
              <a:solidFill>
                <a:srgbClr val="00B1A5"/>
              </a:solidFill>
            </a:endParaRPr>
          </a:p>
        </p:txBody>
      </p:sp>
      <p:sp>
        <p:nvSpPr>
          <p:cNvPr id="23" name="Content Placeholder 8"/>
          <p:cNvSpPr>
            <a:spLocks noGrp="1"/>
          </p:cNvSpPr>
          <p:nvPr>
            <p:ph sz="quarter" idx="18"/>
          </p:nvPr>
        </p:nvSpPr>
        <p:spPr>
          <a:xfrm>
            <a:off x="9679" y="4628790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8|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732211" y="5180334"/>
            <a:ext cx="62171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00B1A5"/>
                </a:solidFill>
              </a:rPr>
              <a:t>How </a:t>
            </a:r>
            <a:r>
              <a:rPr lang="fr-FR" sz="2400" dirty="0" err="1">
                <a:solidFill>
                  <a:srgbClr val="00B1A5"/>
                </a:solidFill>
              </a:rPr>
              <a:t>much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scoring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text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reflects</a:t>
            </a:r>
            <a:r>
              <a:rPr lang="fr-FR" sz="2400" dirty="0">
                <a:solidFill>
                  <a:srgbClr val="00B1A5"/>
                </a:solidFill>
              </a:rPr>
              <a:t> the </a:t>
            </a:r>
            <a:r>
              <a:rPr lang="fr-FR" sz="2400" dirty="0" err="1">
                <a:solidFill>
                  <a:srgbClr val="00B1A5"/>
                </a:solidFill>
              </a:rPr>
              <a:t>domain</a:t>
            </a:r>
            <a:r>
              <a:rPr lang="fr-FR" sz="2400" dirty="0">
                <a:solidFill>
                  <a:srgbClr val="00B1A5"/>
                </a:solidFill>
              </a:rPr>
              <a:t> of </a:t>
            </a:r>
            <a:r>
              <a:rPr lang="fr-FR" sz="2400" dirty="0" err="1">
                <a:solidFill>
                  <a:srgbClr val="00B1A5"/>
                </a:solidFill>
              </a:rPr>
              <a:t>study</a:t>
            </a:r>
            <a:r>
              <a:rPr lang="fr-FR" sz="2400" dirty="0">
                <a:solidFill>
                  <a:srgbClr val="00B1A5"/>
                </a:solidFill>
              </a:rPr>
              <a:t>? </a:t>
            </a:r>
            <a:r>
              <a:rPr lang="fr-FR" sz="2400" dirty="0" err="1">
                <a:solidFill>
                  <a:srgbClr val="00B1A5"/>
                </a:solidFill>
              </a:rPr>
              <a:t>It’s</a:t>
            </a:r>
            <a:r>
              <a:rPr lang="fr-FR" sz="2400" dirty="0">
                <a:solidFill>
                  <a:srgbClr val="00B1A5"/>
                </a:solidFill>
              </a:rPr>
              <a:t> how </a:t>
            </a:r>
            <a:r>
              <a:rPr lang="fr-FR" sz="2400" dirty="0" err="1">
                <a:solidFill>
                  <a:srgbClr val="00B1A5"/>
                </a:solidFill>
              </a:rPr>
              <a:t>much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you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identified</a:t>
            </a:r>
            <a:r>
              <a:rPr lang="fr-FR" sz="2400" dirty="0">
                <a:solidFill>
                  <a:srgbClr val="00B1A5"/>
                </a:solidFill>
              </a:rPr>
              <a:t> topics</a:t>
            </a:r>
          </a:p>
        </p:txBody>
      </p:sp>
      <p:sp>
        <p:nvSpPr>
          <p:cNvPr id="24" name="Content Placeholder 8"/>
          <p:cNvSpPr>
            <a:spLocks noGrp="1"/>
          </p:cNvSpPr>
          <p:nvPr>
            <p:ph sz="quarter" idx="18"/>
          </p:nvPr>
        </p:nvSpPr>
        <p:spPr>
          <a:xfrm>
            <a:off x="0" y="5150889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9|</a:t>
            </a:r>
            <a:endParaRPr lang="fr-FR" dirty="0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732211" y="6069355"/>
            <a:ext cx="4634652" cy="590209"/>
          </a:xfrm>
        </p:spPr>
        <p:txBody>
          <a:bodyPr/>
          <a:lstStyle/>
          <a:p>
            <a:r>
              <a:rPr lang="fr-FR" dirty="0" err="1" smtClean="0">
                <a:solidFill>
                  <a:srgbClr val="00B1A5"/>
                </a:solidFill>
              </a:rPr>
              <a:t>Wrapping</a:t>
            </a:r>
            <a:r>
              <a:rPr lang="fr-FR" dirty="0" smtClean="0">
                <a:solidFill>
                  <a:srgbClr val="00B1A5"/>
                </a:solidFill>
              </a:rPr>
              <a:t> up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26" name="Content Placeholder 8"/>
          <p:cNvSpPr>
            <a:spLocks noGrp="1"/>
          </p:cNvSpPr>
          <p:nvPr>
            <p:ph sz="quarter" idx="18"/>
          </p:nvPr>
        </p:nvSpPr>
        <p:spPr>
          <a:xfrm>
            <a:off x="19357" y="5983601"/>
            <a:ext cx="1077923" cy="5177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10|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004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3"/>
          <p:cNvPicPr>
            <a:picLocks noChangeAspect="1"/>
          </p:cNvPicPr>
          <p:nvPr/>
        </p:nvPicPr>
        <p:blipFill rotWithShape="1">
          <a:blip r:embed="rId2"/>
          <a:srcRect r="28339"/>
          <a:stretch/>
        </p:blipFill>
        <p:spPr>
          <a:xfrm>
            <a:off x="4811986" y="-70144"/>
            <a:ext cx="4332014" cy="692814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627" y="298008"/>
            <a:ext cx="1945023" cy="1368000"/>
          </a:xfrm>
          <a:prstGeom prst="rect">
            <a:avLst/>
          </a:prstGeom>
        </p:spPr>
      </p:pic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err="1" smtClean="0"/>
              <a:t>Step</a:t>
            </a:r>
            <a:r>
              <a:rPr lang="fr-FR" dirty="0" smtClean="0"/>
              <a:t> </a:t>
            </a:r>
            <a:r>
              <a:rPr lang="fr-FR" dirty="0" err="1" smtClean="0"/>
              <a:t>forward</a:t>
            </a:r>
            <a:r>
              <a:rPr lang="fr-FR" dirty="0" smtClean="0"/>
              <a:t>…stick to the </a:t>
            </a:r>
            <a:r>
              <a:rPr lang="fr-FR" dirty="0" err="1" smtClean="0"/>
              <a:t>piplines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337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3"/>
          <p:cNvPicPr>
            <a:picLocks noChangeAspect="1"/>
          </p:cNvPicPr>
          <p:nvPr/>
        </p:nvPicPr>
        <p:blipFill rotWithShape="1">
          <a:blip r:embed="rId2"/>
          <a:srcRect r="28339"/>
          <a:stretch/>
        </p:blipFill>
        <p:spPr>
          <a:xfrm>
            <a:off x="4811986" y="-70144"/>
            <a:ext cx="4332014" cy="692814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627" y="298008"/>
            <a:ext cx="1945023" cy="1368000"/>
          </a:xfrm>
          <a:prstGeom prst="rect">
            <a:avLst/>
          </a:prstGeom>
        </p:spPr>
      </p:pic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err="1" smtClean="0"/>
              <a:t>Scraping</a:t>
            </a:r>
            <a:r>
              <a:rPr lang="fr-FR" dirty="0" smtClean="0"/>
              <a:t> the web: 80% of information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there</a:t>
            </a:r>
            <a:r>
              <a:rPr lang="fr-FR" dirty="0" smtClean="0"/>
              <a:t> 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176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73412" y="229972"/>
            <a:ext cx="6826460" cy="1163102"/>
          </a:xfrm>
        </p:spPr>
        <p:txBody>
          <a:bodyPr/>
          <a:lstStyle/>
          <a:p>
            <a:r>
              <a:rPr lang="en-US" dirty="0" smtClean="0"/>
              <a:t>Stemming vs lemmatization</a:t>
            </a:r>
            <a:endParaRPr lang="en-US" dirty="0"/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084595"/>
              </p:ext>
            </p:extLst>
          </p:nvPr>
        </p:nvGraphicFramePr>
        <p:xfrm>
          <a:off x="173412" y="1366223"/>
          <a:ext cx="8082314" cy="4919607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4041157">
                  <a:extLst>
                    <a:ext uri="{9D8B030D-6E8A-4147-A177-3AD203B41FA5}">
                      <a16:colId xmlns:a16="http://schemas.microsoft.com/office/drawing/2014/main" val="1480128423"/>
                    </a:ext>
                  </a:extLst>
                </a:gridCol>
                <a:gridCol w="4041157">
                  <a:extLst>
                    <a:ext uri="{9D8B030D-6E8A-4147-A177-3AD203B41FA5}">
                      <a16:colId xmlns:a16="http://schemas.microsoft.com/office/drawing/2014/main" val="2322008443"/>
                    </a:ext>
                  </a:extLst>
                </a:gridCol>
              </a:tblGrid>
              <a:tr h="61136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Stemming (to root)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Lemmatization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170353"/>
                  </a:ext>
                </a:extLst>
              </a:tr>
              <a:tr h="61136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Is not 100% significant</a:t>
                      </a:r>
                      <a:endParaRPr lang="en-US" sz="18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Many words might</a:t>
                      </a:r>
                      <a:r>
                        <a:rPr lang="en-US" sz="1800" baseline="0" dirty="0" smtClean="0"/>
                        <a:t> be lemmatized to same word despite the different meaning</a:t>
                      </a:r>
                    </a:p>
                    <a:p>
                      <a:pPr algn="ctr"/>
                      <a:r>
                        <a:rPr lang="en-US" sz="1800" baseline="0" dirty="0" smtClean="0"/>
                        <a:t>Example: </a:t>
                      </a:r>
                      <a:r>
                        <a:rPr lang="en-US" sz="1800" baseline="0" dirty="0" err="1" smtClean="0"/>
                        <a:t>sens</a:t>
                      </a:r>
                      <a:r>
                        <a:rPr lang="en-US" sz="1800" baseline="0" dirty="0" smtClean="0"/>
                        <a:t>, </a:t>
                      </a:r>
                      <a:r>
                        <a:rPr lang="en-US" sz="1800" baseline="0" dirty="0" err="1" smtClean="0"/>
                        <a:t>sentir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smtClean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800" baseline="0" dirty="0" err="1" smtClean="0">
                          <a:sym typeface="Wingdings" panose="05000000000000000000" pitchFamily="2" charset="2"/>
                        </a:rPr>
                        <a:t>sens</a:t>
                      </a:r>
                      <a:endParaRPr lang="en-US" sz="1800" baseline="0" dirty="0" smtClean="0">
                        <a:sym typeface="Wingdings" panose="05000000000000000000" pitchFamily="2" charset="2"/>
                      </a:endParaRPr>
                    </a:p>
                    <a:p>
                      <a:pPr algn="ctr"/>
                      <a:r>
                        <a:rPr lang="en-US" sz="1800" baseline="0" dirty="0" err="1" smtClean="0">
                          <a:sym typeface="Wingdings" panose="05000000000000000000" pitchFamily="2" charset="2"/>
                        </a:rPr>
                        <a:t>Suis</a:t>
                      </a:r>
                      <a:r>
                        <a:rPr lang="en-US" sz="1800" baseline="0" dirty="0" smtClean="0"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en-US" sz="1800" baseline="0" dirty="0" err="1" smtClean="0">
                          <a:sym typeface="Wingdings" panose="05000000000000000000" pitchFamily="2" charset="2"/>
                        </a:rPr>
                        <a:t>suivre</a:t>
                      </a:r>
                      <a:r>
                        <a:rPr lang="en-US" sz="1800" baseline="0" dirty="0" smtClean="0">
                          <a:sym typeface="Wingdings" panose="05000000000000000000" pitchFamily="2" charset="2"/>
                        </a:rPr>
                        <a:t>  </a:t>
                      </a:r>
                      <a:r>
                        <a:rPr lang="en-US" sz="1800" baseline="0" dirty="0" err="1" smtClean="0">
                          <a:sym typeface="Wingdings" panose="05000000000000000000" pitchFamily="2" charset="2"/>
                        </a:rPr>
                        <a:t>etre</a:t>
                      </a:r>
                      <a:r>
                        <a:rPr lang="en-US" sz="1800" baseline="0" dirty="0" smtClean="0">
                          <a:sym typeface="Wingdings" panose="05000000000000000000" pitchFamily="2" charset="2"/>
                        </a:rPr>
                        <a:t> 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589058"/>
                  </a:ext>
                </a:extLst>
              </a:tr>
              <a:tr h="61136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Needs a further step of  </a:t>
                      </a:r>
                      <a:r>
                        <a:rPr lang="en-US" sz="1800" dirty="0" err="1" smtClean="0"/>
                        <a:t>stemm</a:t>
                      </a:r>
                      <a:r>
                        <a:rPr lang="en-US" sz="1800" dirty="0" smtClean="0"/>
                        <a:t>-completion</a:t>
                      </a:r>
                      <a:endParaRPr lang="en-US" sz="18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908224"/>
                  </a:ext>
                </a:extLst>
              </a:tr>
              <a:tr h="61136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Done</a:t>
                      </a:r>
                      <a:r>
                        <a:rPr lang="en-US" sz="1800" baseline="0" dirty="0" smtClean="0"/>
                        <a:t> with </a:t>
                      </a:r>
                      <a:r>
                        <a:rPr lang="en-US" sz="1800" baseline="0" dirty="0" err="1" smtClean="0"/>
                        <a:t>SnowBall</a:t>
                      </a:r>
                      <a:r>
                        <a:rPr lang="en-US" sz="1800" baseline="0" dirty="0" smtClean="0"/>
                        <a:t> Algorithm</a:t>
                      </a:r>
                      <a:endParaRPr lang="en-US" sz="18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624445"/>
                  </a:ext>
                </a:extLst>
              </a:tr>
              <a:tr h="61136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Simple computations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Efficient</a:t>
                      </a:r>
                      <a:r>
                        <a:rPr lang="en-US" sz="1800" baseline="0" dirty="0" smtClean="0"/>
                        <a:t> with English and German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013768"/>
                  </a:ext>
                </a:extLst>
              </a:tr>
              <a:tr h="61136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Robust against typos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Suggests semi-lemmatization algorithms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501383"/>
                  </a:ext>
                </a:extLst>
              </a:tr>
              <a:tr h="61136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Useful for text</a:t>
                      </a:r>
                      <a:r>
                        <a:rPr lang="en-US" sz="1800" baseline="0" dirty="0" smtClean="0"/>
                        <a:t> classification / clustering</a:t>
                      </a:r>
                      <a:endParaRPr lang="en-US" sz="18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Gives the canonic form of word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862292"/>
                  </a:ext>
                </a:extLst>
              </a:tr>
              <a:tr h="61136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Focus on topic more than words variants</a:t>
                      </a:r>
                      <a:endParaRPr lang="en-US" sz="18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2164118"/>
                  </a:ext>
                </a:extLst>
              </a:tr>
            </a:tbl>
          </a:graphicData>
        </a:graphic>
      </p:graphicFrame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54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6845" y="3826026"/>
            <a:ext cx="507856" cy="51084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54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1649" y="4489269"/>
            <a:ext cx="507856" cy="51084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54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16160" y="5297774"/>
            <a:ext cx="507856" cy="51084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54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16160" y="6013593"/>
            <a:ext cx="507856" cy="51084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54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39519" y="4081447"/>
            <a:ext cx="507856" cy="51084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54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39519" y="4711983"/>
            <a:ext cx="507856" cy="51084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54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39519" y="5473119"/>
            <a:ext cx="507856" cy="51084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87299" y="3211846"/>
            <a:ext cx="612296" cy="507274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7209" y="1992163"/>
            <a:ext cx="612296" cy="507274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867" y="2719663"/>
            <a:ext cx="612296" cy="507274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54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6845" y="3238983"/>
            <a:ext cx="507856" cy="51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5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73412" y="229972"/>
            <a:ext cx="6826460" cy="1163102"/>
          </a:xfrm>
        </p:spPr>
        <p:txBody>
          <a:bodyPr/>
          <a:lstStyle/>
          <a:p>
            <a:r>
              <a:rPr lang="en-US" dirty="0" smtClean="0"/>
              <a:t>Structuring NL data</a:t>
            </a:r>
            <a:endParaRPr lang="en-US" dirty="0"/>
          </a:p>
        </p:txBody>
      </p:sp>
      <p:sp>
        <p:nvSpPr>
          <p:cNvPr id="2" name="ZoneTexte 1"/>
          <p:cNvSpPr txBox="1"/>
          <p:nvPr/>
        </p:nvSpPr>
        <p:spPr>
          <a:xfrm>
            <a:off x="0" y="1280160"/>
            <a:ext cx="778546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Word2Vect is pre-trained model to give you similarity even between words that look semantically different such as Madrid and Spain but they are significantly close.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 analyzes similarity (cosine by default) between tokens, documents…</a:t>
            </a:r>
            <a:r>
              <a:rPr lang="en-US" dirty="0" err="1" smtClean="0"/>
              <a:t>etc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Prepares for automatic classification within Burt table that feeds MCA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Stemming, lemmatization and stop words anti-join limit the matrix sparsity which induce heavy computation mainly if Neural Network would be retrained.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Vectored representation might be enriched with metadata such that the model considers aggregated lexical table which is useful for topic modeling and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26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73412" y="229972"/>
            <a:ext cx="6826460" cy="1163102"/>
          </a:xfrm>
        </p:spPr>
        <p:txBody>
          <a:bodyPr/>
          <a:lstStyle/>
          <a:p>
            <a:r>
              <a:rPr lang="en-US" dirty="0"/>
              <a:t>aggregated lexical </a:t>
            </a:r>
            <a:r>
              <a:rPr lang="en-US" dirty="0" smtClean="0"/>
              <a:t>table and techs</a:t>
            </a:r>
            <a:endParaRPr lang="en-US" dirty="0"/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000400"/>
              </p:ext>
            </p:extLst>
          </p:nvPr>
        </p:nvGraphicFramePr>
        <p:xfrm>
          <a:off x="538642" y="1431536"/>
          <a:ext cx="6096000" cy="309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355715803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10404238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68623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518527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0327204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923467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Answer on question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Word / token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Demographics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364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Token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179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……..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552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Token p(1)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297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…….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119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…….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314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…….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8945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Token p(N)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264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411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62641" y="979713"/>
            <a:ext cx="3756025" cy="476250"/>
          </a:xfrm>
        </p:spPr>
        <p:txBody>
          <a:bodyPr/>
          <a:lstStyle/>
          <a:p>
            <a:r>
              <a:rPr lang="fr-FR" dirty="0" err="1" smtClean="0">
                <a:solidFill>
                  <a:srgbClr val="00B1A5"/>
                </a:solidFill>
              </a:rPr>
              <a:t>Scraping</a:t>
            </a:r>
            <a:r>
              <a:rPr lang="fr-FR" dirty="0" smtClean="0">
                <a:solidFill>
                  <a:srgbClr val="00B1A5"/>
                </a:solidFill>
              </a:rPr>
              <a:t> </a:t>
            </a:r>
            <a:r>
              <a:rPr lang="fr-FR" dirty="0">
                <a:solidFill>
                  <a:srgbClr val="00B1A5"/>
                </a:solidFill>
              </a:rPr>
              <a:t>the web: 80% of information </a:t>
            </a:r>
            <a:r>
              <a:rPr lang="fr-FR" dirty="0" err="1">
                <a:solidFill>
                  <a:srgbClr val="00B1A5"/>
                </a:solidFill>
              </a:rPr>
              <a:t>is</a:t>
            </a:r>
            <a:r>
              <a:rPr lang="fr-FR" dirty="0">
                <a:solidFill>
                  <a:srgbClr val="00B1A5"/>
                </a:solidFill>
              </a:rPr>
              <a:t> </a:t>
            </a:r>
            <a:r>
              <a:rPr lang="fr-FR" dirty="0" err="1">
                <a:solidFill>
                  <a:srgbClr val="00B1A5"/>
                </a:solidFill>
              </a:rPr>
              <a:t>there</a:t>
            </a:r>
            <a:r>
              <a:rPr lang="fr-FR" dirty="0">
                <a:solidFill>
                  <a:srgbClr val="00B1A5"/>
                </a:solidFill>
              </a:rPr>
              <a:t> !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62641" y="1584436"/>
            <a:ext cx="3756025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The </a:t>
            </a:r>
            <a:r>
              <a:rPr lang="fr-FR" dirty="0" err="1">
                <a:solidFill>
                  <a:srgbClr val="00B1A5"/>
                </a:solidFill>
              </a:rPr>
              <a:t>kickoff</a:t>
            </a:r>
            <a:r>
              <a:rPr lang="fr-FR" dirty="0">
                <a:solidFill>
                  <a:srgbClr val="00B1A5"/>
                </a:solidFill>
              </a:rPr>
              <a:t> in NLP: </a:t>
            </a:r>
            <a:r>
              <a:rPr lang="fr-FR" dirty="0" err="1">
                <a:solidFill>
                  <a:srgbClr val="00B1A5"/>
                </a:solidFill>
              </a:rPr>
              <a:t>Zipf’s</a:t>
            </a:r>
            <a:r>
              <a:rPr lang="fr-FR" dirty="0">
                <a:solidFill>
                  <a:srgbClr val="00B1A5"/>
                </a:solidFill>
              </a:rPr>
              <a:t> Law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741890" y="2054883"/>
            <a:ext cx="3756025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NL </a:t>
            </a:r>
            <a:r>
              <a:rPr lang="fr-FR" dirty="0" err="1">
                <a:solidFill>
                  <a:srgbClr val="00B1A5"/>
                </a:solidFill>
              </a:rPr>
              <a:t>texts</a:t>
            </a:r>
            <a:r>
              <a:rPr lang="fr-FR" dirty="0">
                <a:solidFill>
                  <a:srgbClr val="00B1A5"/>
                </a:solidFill>
              </a:rPr>
              <a:t> </a:t>
            </a:r>
            <a:r>
              <a:rPr lang="fr-FR" dirty="0" smtClean="0">
                <a:solidFill>
                  <a:srgbClr val="00B1A5"/>
                </a:solidFill>
              </a:rPr>
              <a:t>structures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62641" y="2538295"/>
            <a:ext cx="3756025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General…but crucial </a:t>
            </a:r>
            <a:r>
              <a:rPr lang="fr-FR" dirty="0" err="1">
                <a:solidFill>
                  <a:srgbClr val="00B1A5"/>
                </a:solidFill>
              </a:rPr>
              <a:t>steps</a:t>
            </a:r>
            <a:r>
              <a:rPr lang="fr-FR" dirty="0">
                <a:solidFill>
                  <a:srgbClr val="00B1A5"/>
                </a:solidFill>
              </a:rPr>
              <a:t>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62641" y="3172018"/>
            <a:ext cx="5031772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Not </a:t>
            </a:r>
            <a:r>
              <a:rPr lang="fr-FR" dirty="0" err="1">
                <a:solidFill>
                  <a:srgbClr val="00B1A5"/>
                </a:solidFill>
              </a:rPr>
              <a:t>complex</a:t>
            </a:r>
            <a:r>
              <a:rPr lang="fr-FR" dirty="0">
                <a:solidFill>
                  <a:srgbClr val="00B1A5"/>
                </a:solidFill>
              </a:rPr>
              <a:t> but efficient as </a:t>
            </a:r>
            <a:r>
              <a:rPr lang="fr-FR" dirty="0" err="1">
                <a:solidFill>
                  <a:srgbClr val="00B1A5"/>
                </a:solidFill>
              </a:rPr>
              <a:t>much</a:t>
            </a:r>
            <a:r>
              <a:rPr lang="fr-FR" dirty="0">
                <a:solidFill>
                  <a:srgbClr val="00B1A5"/>
                </a:solidFill>
              </a:rPr>
              <a:t> as </a:t>
            </a:r>
            <a:r>
              <a:rPr lang="fr-FR" dirty="0" err="1">
                <a:solidFill>
                  <a:srgbClr val="00B1A5"/>
                </a:solidFill>
              </a:rPr>
              <a:t>advanced</a:t>
            </a:r>
            <a:r>
              <a:rPr lang="fr-FR" dirty="0">
                <a:solidFill>
                  <a:srgbClr val="00B1A5"/>
                </a:solidFill>
              </a:rPr>
              <a:t> techniques: THE TIDY WAY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62641" y="3717119"/>
            <a:ext cx="3756025" cy="476250"/>
          </a:xfrm>
        </p:spPr>
        <p:txBody>
          <a:bodyPr/>
          <a:lstStyle/>
          <a:p>
            <a:r>
              <a:rPr lang="fr-FR" dirty="0" err="1">
                <a:solidFill>
                  <a:srgbClr val="00B1A5"/>
                </a:solidFill>
              </a:rPr>
              <a:t>Pre-elaborated</a:t>
            </a:r>
            <a:r>
              <a:rPr lang="fr-FR" dirty="0">
                <a:solidFill>
                  <a:srgbClr val="00B1A5"/>
                </a:solidFill>
              </a:rPr>
              <a:t> NL </a:t>
            </a:r>
            <a:r>
              <a:rPr lang="fr-FR" dirty="0" err="1">
                <a:solidFill>
                  <a:srgbClr val="00B1A5"/>
                </a:solidFill>
              </a:rPr>
              <a:t>toolbox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8"/>
          </p:nvPr>
        </p:nvSpPr>
        <p:spPr>
          <a:xfrm>
            <a:off x="0" y="1499720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2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17" name="Content Placeholder 8"/>
          <p:cNvSpPr>
            <a:spLocks noGrp="1"/>
          </p:cNvSpPr>
          <p:nvPr>
            <p:ph sz="quarter" idx="18"/>
          </p:nvPr>
        </p:nvSpPr>
        <p:spPr>
          <a:xfrm>
            <a:off x="0" y="958955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sz="3200" dirty="0">
                <a:solidFill>
                  <a:schemeClr val="accent3"/>
                </a:solidFill>
              </a:rPr>
              <a:t>1|</a:t>
            </a:r>
          </a:p>
        </p:txBody>
      </p:sp>
      <p:sp>
        <p:nvSpPr>
          <p:cNvPr id="19" name="Content Placeholder 8"/>
          <p:cNvSpPr>
            <a:spLocks noGrp="1"/>
          </p:cNvSpPr>
          <p:nvPr>
            <p:ph sz="quarter" idx="18"/>
          </p:nvPr>
        </p:nvSpPr>
        <p:spPr>
          <a:xfrm>
            <a:off x="19357" y="2019652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3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20" name="Content Placeholder 8"/>
          <p:cNvSpPr>
            <a:spLocks noGrp="1"/>
          </p:cNvSpPr>
          <p:nvPr>
            <p:ph sz="quarter" idx="18"/>
          </p:nvPr>
        </p:nvSpPr>
        <p:spPr>
          <a:xfrm>
            <a:off x="-9153" y="2525884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4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21" name="Content Placeholder 8"/>
          <p:cNvSpPr>
            <a:spLocks noGrp="1"/>
          </p:cNvSpPr>
          <p:nvPr>
            <p:ph sz="quarter" idx="18"/>
          </p:nvPr>
        </p:nvSpPr>
        <p:spPr>
          <a:xfrm>
            <a:off x="-16367" y="3128267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5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22" name="Content Placeholder 8"/>
          <p:cNvSpPr>
            <a:spLocks noGrp="1"/>
          </p:cNvSpPr>
          <p:nvPr>
            <p:ph sz="quarter" idx="18"/>
          </p:nvPr>
        </p:nvSpPr>
        <p:spPr>
          <a:xfrm>
            <a:off x="0" y="3621812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6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16" name="Content Placeholder 8"/>
          <p:cNvSpPr>
            <a:spLocks noGrp="1"/>
          </p:cNvSpPr>
          <p:nvPr>
            <p:ph sz="quarter" idx="18"/>
          </p:nvPr>
        </p:nvSpPr>
        <p:spPr>
          <a:xfrm>
            <a:off x="0" y="4139578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>
                <a:solidFill>
                  <a:srgbClr val="203F48"/>
                </a:solidFill>
              </a:rPr>
              <a:t>7|</a:t>
            </a:r>
            <a:endParaRPr lang="fr-FR" dirty="0">
              <a:solidFill>
                <a:srgbClr val="203F48"/>
              </a:solidFill>
            </a:endParaRP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62641" y="4242576"/>
            <a:ext cx="4875018" cy="476250"/>
          </a:xfrm>
        </p:spPr>
        <p:txBody>
          <a:bodyPr/>
          <a:lstStyle/>
          <a:p>
            <a:r>
              <a:rPr lang="fr-FR" dirty="0" err="1"/>
              <a:t>Step</a:t>
            </a:r>
            <a:r>
              <a:rPr lang="fr-FR" dirty="0"/>
              <a:t> </a:t>
            </a:r>
            <a:r>
              <a:rPr lang="fr-FR" dirty="0" err="1"/>
              <a:t>forward</a:t>
            </a:r>
            <a:r>
              <a:rPr lang="fr-FR" dirty="0"/>
              <a:t>…stick to the </a:t>
            </a:r>
            <a:r>
              <a:rPr lang="fr-FR" dirty="0" err="1"/>
              <a:t>piplines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741890" y="4723069"/>
            <a:ext cx="20115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rgbClr val="00B1A5"/>
                </a:solidFill>
              </a:rPr>
              <a:t>Topic </a:t>
            </a:r>
            <a:r>
              <a:rPr lang="fr-FR" sz="2400" dirty="0" err="1">
                <a:solidFill>
                  <a:srgbClr val="00B1A5"/>
                </a:solidFill>
              </a:rPr>
              <a:t>modeling</a:t>
            </a:r>
            <a:endParaRPr lang="fr-FR" sz="2400" dirty="0">
              <a:solidFill>
                <a:srgbClr val="00B1A5"/>
              </a:solidFill>
            </a:endParaRPr>
          </a:p>
        </p:txBody>
      </p:sp>
      <p:sp>
        <p:nvSpPr>
          <p:cNvPr id="23" name="Content Placeholder 8"/>
          <p:cNvSpPr>
            <a:spLocks noGrp="1"/>
          </p:cNvSpPr>
          <p:nvPr>
            <p:ph sz="quarter" idx="18"/>
          </p:nvPr>
        </p:nvSpPr>
        <p:spPr>
          <a:xfrm>
            <a:off x="9679" y="4628790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8|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732211" y="5180334"/>
            <a:ext cx="62171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00B1A5"/>
                </a:solidFill>
              </a:rPr>
              <a:t>How </a:t>
            </a:r>
            <a:r>
              <a:rPr lang="fr-FR" sz="2400" dirty="0" err="1">
                <a:solidFill>
                  <a:srgbClr val="00B1A5"/>
                </a:solidFill>
              </a:rPr>
              <a:t>much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scoring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text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reflects</a:t>
            </a:r>
            <a:r>
              <a:rPr lang="fr-FR" sz="2400" dirty="0">
                <a:solidFill>
                  <a:srgbClr val="00B1A5"/>
                </a:solidFill>
              </a:rPr>
              <a:t> the </a:t>
            </a:r>
            <a:r>
              <a:rPr lang="fr-FR" sz="2400" dirty="0" err="1">
                <a:solidFill>
                  <a:srgbClr val="00B1A5"/>
                </a:solidFill>
              </a:rPr>
              <a:t>domain</a:t>
            </a:r>
            <a:r>
              <a:rPr lang="fr-FR" sz="2400" dirty="0">
                <a:solidFill>
                  <a:srgbClr val="00B1A5"/>
                </a:solidFill>
              </a:rPr>
              <a:t> of </a:t>
            </a:r>
            <a:r>
              <a:rPr lang="fr-FR" sz="2400" dirty="0" err="1">
                <a:solidFill>
                  <a:srgbClr val="00B1A5"/>
                </a:solidFill>
              </a:rPr>
              <a:t>study</a:t>
            </a:r>
            <a:r>
              <a:rPr lang="fr-FR" sz="2400" dirty="0">
                <a:solidFill>
                  <a:srgbClr val="00B1A5"/>
                </a:solidFill>
              </a:rPr>
              <a:t>? </a:t>
            </a:r>
            <a:r>
              <a:rPr lang="fr-FR" sz="2400" dirty="0" err="1">
                <a:solidFill>
                  <a:srgbClr val="00B1A5"/>
                </a:solidFill>
              </a:rPr>
              <a:t>It’s</a:t>
            </a:r>
            <a:r>
              <a:rPr lang="fr-FR" sz="2400" dirty="0">
                <a:solidFill>
                  <a:srgbClr val="00B1A5"/>
                </a:solidFill>
              </a:rPr>
              <a:t> how </a:t>
            </a:r>
            <a:r>
              <a:rPr lang="fr-FR" sz="2400" dirty="0" err="1">
                <a:solidFill>
                  <a:srgbClr val="00B1A5"/>
                </a:solidFill>
              </a:rPr>
              <a:t>much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you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identified</a:t>
            </a:r>
            <a:r>
              <a:rPr lang="fr-FR" sz="2400" dirty="0">
                <a:solidFill>
                  <a:srgbClr val="00B1A5"/>
                </a:solidFill>
              </a:rPr>
              <a:t> topics</a:t>
            </a:r>
          </a:p>
        </p:txBody>
      </p:sp>
      <p:sp>
        <p:nvSpPr>
          <p:cNvPr id="24" name="Content Placeholder 8"/>
          <p:cNvSpPr>
            <a:spLocks noGrp="1"/>
          </p:cNvSpPr>
          <p:nvPr>
            <p:ph sz="quarter" idx="18"/>
          </p:nvPr>
        </p:nvSpPr>
        <p:spPr>
          <a:xfrm>
            <a:off x="0" y="5150889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9|</a:t>
            </a:r>
            <a:endParaRPr lang="fr-FR" dirty="0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732211" y="6069355"/>
            <a:ext cx="4634652" cy="590209"/>
          </a:xfrm>
        </p:spPr>
        <p:txBody>
          <a:bodyPr/>
          <a:lstStyle/>
          <a:p>
            <a:r>
              <a:rPr lang="fr-FR" dirty="0" err="1" smtClean="0">
                <a:solidFill>
                  <a:srgbClr val="00B1A5"/>
                </a:solidFill>
              </a:rPr>
              <a:t>Wrapping</a:t>
            </a:r>
            <a:r>
              <a:rPr lang="fr-FR" dirty="0" smtClean="0">
                <a:solidFill>
                  <a:srgbClr val="00B1A5"/>
                </a:solidFill>
              </a:rPr>
              <a:t> up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26" name="Content Placeholder 8"/>
          <p:cNvSpPr>
            <a:spLocks noGrp="1"/>
          </p:cNvSpPr>
          <p:nvPr>
            <p:ph sz="quarter" idx="18"/>
          </p:nvPr>
        </p:nvSpPr>
        <p:spPr>
          <a:xfrm>
            <a:off x="19357" y="5983601"/>
            <a:ext cx="1077923" cy="5177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10|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845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62641" y="979713"/>
            <a:ext cx="3756025" cy="476250"/>
          </a:xfrm>
        </p:spPr>
        <p:txBody>
          <a:bodyPr/>
          <a:lstStyle/>
          <a:p>
            <a:r>
              <a:rPr lang="fr-FR" dirty="0" err="1" smtClean="0">
                <a:solidFill>
                  <a:srgbClr val="00B1A5"/>
                </a:solidFill>
              </a:rPr>
              <a:t>Scraping</a:t>
            </a:r>
            <a:r>
              <a:rPr lang="fr-FR" dirty="0" smtClean="0">
                <a:solidFill>
                  <a:srgbClr val="00B1A5"/>
                </a:solidFill>
              </a:rPr>
              <a:t> </a:t>
            </a:r>
            <a:r>
              <a:rPr lang="fr-FR" dirty="0">
                <a:solidFill>
                  <a:srgbClr val="00B1A5"/>
                </a:solidFill>
              </a:rPr>
              <a:t>the web: 80% of information </a:t>
            </a:r>
            <a:r>
              <a:rPr lang="fr-FR" dirty="0" err="1">
                <a:solidFill>
                  <a:srgbClr val="00B1A5"/>
                </a:solidFill>
              </a:rPr>
              <a:t>is</a:t>
            </a:r>
            <a:r>
              <a:rPr lang="fr-FR" dirty="0">
                <a:solidFill>
                  <a:srgbClr val="00B1A5"/>
                </a:solidFill>
              </a:rPr>
              <a:t> </a:t>
            </a:r>
            <a:r>
              <a:rPr lang="fr-FR" dirty="0" err="1">
                <a:solidFill>
                  <a:srgbClr val="00B1A5"/>
                </a:solidFill>
              </a:rPr>
              <a:t>there</a:t>
            </a:r>
            <a:r>
              <a:rPr lang="fr-FR" dirty="0">
                <a:solidFill>
                  <a:srgbClr val="00B1A5"/>
                </a:solidFill>
              </a:rPr>
              <a:t> !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62641" y="1584436"/>
            <a:ext cx="3756025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The </a:t>
            </a:r>
            <a:r>
              <a:rPr lang="fr-FR" dirty="0" err="1">
                <a:solidFill>
                  <a:srgbClr val="00B1A5"/>
                </a:solidFill>
              </a:rPr>
              <a:t>kickoff</a:t>
            </a:r>
            <a:r>
              <a:rPr lang="fr-FR" dirty="0">
                <a:solidFill>
                  <a:srgbClr val="00B1A5"/>
                </a:solidFill>
              </a:rPr>
              <a:t> in NLP: </a:t>
            </a:r>
            <a:r>
              <a:rPr lang="fr-FR" dirty="0" err="1">
                <a:solidFill>
                  <a:srgbClr val="00B1A5"/>
                </a:solidFill>
              </a:rPr>
              <a:t>Zipf’s</a:t>
            </a:r>
            <a:r>
              <a:rPr lang="fr-FR" dirty="0">
                <a:solidFill>
                  <a:srgbClr val="00B1A5"/>
                </a:solidFill>
              </a:rPr>
              <a:t> Law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741890" y="2054883"/>
            <a:ext cx="3756025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NL </a:t>
            </a:r>
            <a:r>
              <a:rPr lang="fr-FR" dirty="0" err="1">
                <a:solidFill>
                  <a:srgbClr val="00B1A5"/>
                </a:solidFill>
              </a:rPr>
              <a:t>texts</a:t>
            </a:r>
            <a:r>
              <a:rPr lang="fr-FR" dirty="0">
                <a:solidFill>
                  <a:srgbClr val="00B1A5"/>
                </a:solidFill>
              </a:rPr>
              <a:t> </a:t>
            </a:r>
            <a:r>
              <a:rPr lang="fr-FR" dirty="0" smtClean="0">
                <a:solidFill>
                  <a:srgbClr val="00B1A5"/>
                </a:solidFill>
              </a:rPr>
              <a:t>structures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62641" y="2538295"/>
            <a:ext cx="3756025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General…but crucial </a:t>
            </a:r>
            <a:r>
              <a:rPr lang="fr-FR" dirty="0" err="1">
                <a:solidFill>
                  <a:srgbClr val="00B1A5"/>
                </a:solidFill>
              </a:rPr>
              <a:t>steps</a:t>
            </a:r>
            <a:r>
              <a:rPr lang="fr-FR" dirty="0">
                <a:solidFill>
                  <a:srgbClr val="00B1A5"/>
                </a:solidFill>
              </a:rPr>
              <a:t>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62641" y="3172018"/>
            <a:ext cx="5031772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Not </a:t>
            </a:r>
            <a:r>
              <a:rPr lang="fr-FR" dirty="0" err="1">
                <a:solidFill>
                  <a:srgbClr val="00B1A5"/>
                </a:solidFill>
              </a:rPr>
              <a:t>complex</a:t>
            </a:r>
            <a:r>
              <a:rPr lang="fr-FR" dirty="0">
                <a:solidFill>
                  <a:srgbClr val="00B1A5"/>
                </a:solidFill>
              </a:rPr>
              <a:t> but efficient as </a:t>
            </a:r>
            <a:r>
              <a:rPr lang="fr-FR" dirty="0" err="1">
                <a:solidFill>
                  <a:srgbClr val="00B1A5"/>
                </a:solidFill>
              </a:rPr>
              <a:t>much</a:t>
            </a:r>
            <a:r>
              <a:rPr lang="fr-FR" dirty="0">
                <a:solidFill>
                  <a:srgbClr val="00B1A5"/>
                </a:solidFill>
              </a:rPr>
              <a:t> as </a:t>
            </a:r>
            <a:r>
              <a:rPr lang="fr-FR" dirty="0" err="1">
                <a:solidFill>
                  <a:srgbClr val="00B1A5"/>
                </a:solidFill>
              </a:rPr>
              <a:t>advanced</a:t>
            </a:r>
            <a:r>
              <a:rPr lang="fr-FR" dirty="0">
                <a:solidFill>
                  <a:srgbClr val="00B1A5"/>
                </a:solidFill>
              </a:rPr>
              <a:t> techniques: THE TIDY WAY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62641" y="3717119"/>
            <a:ext cx="3756025" cy="476250"/>
          </a:xfrm>
        </p:spPr>
        <p:txBody>
          <a:bodyPr/>
          <a:lstStyle/>
          <a:p>
            <a:r>
              <a:rPr lang="fr-FR" dirty="0" err="1">
                <a:solidFill>
                  <a:srgbClr val="00B1A5"/>
                </a:solidFill>
              </a:rPr>
              <a:t>Pre-elaborated</a:t>
            </a:r>
            <a:r>
              <a:rPr lang="fr-FR" dirty="0">
                <a:solidFill>
                  <a:srgbClr val="00B1A5"/>
                </a:solidFill>
              </a:rPr>
              <a:t> NL </a:t>
            </a:r>
            <a:r>
              <a:rPr lang="fr-FR" dirty="0" err="1">
                <a:solidFill>
                  <a:srgbClr val="00B1A5"/>
                </a:solidFill>
              </a:rPr>
              <a:t>toolbox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8"/>
          </p:nvPr>
        </p:nvSpPr>
        <p:spPr>
          <a:xfrm>
            <a:off x="0" y="1499720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2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17" name="Content Placeholder 8"/>
          <p:cNvSpPr>
            <a:spLocks noGrp="1"/>
          </p:cNvSpPr>
          <p:nvPr>
            <p:ph sz="quarter" idx="18"/>
          </p:nvPr>
        </p:nvSpPr>
        <p:spPr>
          <a:xfrm>
            <a:off x="0" y="958955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sz="3200" dirty="0">
                <a:solidFill>
                  <a:schemeClr val="accent3"/>
                </a:solidFill>
              </a:rPr>
              <a:t>1|</a:t>
            </a:r>
          </a:p>
        </p:txBody>
      </p:sp>
      <p:sp>
        <p:nvSpPr>
          <p:cNvPr id="19" name="Content Placeholder 8"/>
          <p:cNvSpPr>
            <a:spLocks noGrp="1"/>
          </p:cNvSpPr>
          <p:nvPr>
            <p:ph sz="quarter" idx="18"/>
          </p:nvPr>
        </p:nvSpPr>
        <p:spPr>
          <a:xfrm>
            <a:off x="19357" y="2019652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3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20" name="Content Placeholder 8"/>
          <p:cNvSpPr>
            <a:spLocks noGrp="1"/>
          </p:cNvSpPr>
          <p:nvPr>
            <p:ph sz="quarter" idx="18"/>
          </p:nvPr>
        </p:nvSpPr>
        <p:spPr>
          <a:xfrm>
            <a:off x="-9153" y="2525884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4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21" name="Content Placeholder 8"/>
          <p:cNvSpPr>
            <a:spLocks noGrp="1"/>
          </p:cNvSpPr>
          <p:nvPr>
            <p:ph sz="quarter" idx="18"/>
          </p:nvPr>
        </p:nvSpPr>
        <p:spPr>
          <a:xfrm>
            <a:off x="-16367" y="3128267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5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22" name="Content Placeholder 8"/>
          <p:cNvSpPr>
            <a:spLocks noGrp="1"/>
          </p:cNvSpPr>
          <p:nvPr>
            <p:ph sz="quarter" idx="18"/>
          </p:nvPr>
        </p:nvSpPr>
        <p:spPr>
          <a:xfrm>
            <a:off x="0" y="3621812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6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16" name="Content Placeholder 8"/>
          <p:cNvSpPr>
            <a:spLocks noGrp="1"/>
          </p:cNvSpPr>
          <p:nvPr>
            <p:ph sz="quarter" idx="18"/>
          </p:nvPr>
        </p:nvSpPr>
        <p:spPr>
          <a:xfrm>
            <a:off x="0" y="4139578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7|</a:t>
            </a:r>
            <a:endParaRPr lang="fr-FR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62641" y="4242576"/>
            <a:ext cx="4875018" cy="476250"/>
          </a:xfrm>
        </p:spPr>
        <p:txBody>
          <a:bodyPr/>
          <a:lstStyle/>
          <a:p>
            <a:r>
              <a:rPr lang="fr-FR" dirty="0" err="1">
                <a:solidFill>
                  <a:srgbClr val="00B1A5"/>
                </a:solidFill>
              </a:rPr>
              <a:t>Step</a:t>
            </a:r>
            <a:r>
              <a:rPr lang="fr-FR" dirty="0">
                <a:solidFill>
                  <a:srgbClr val="00B1A5"/>
                </a:solidFill>
              </a:rPr>
              <a:t> </a:t>
            </a:r>
            <a:r>
              <a:rPr lang="fr-FR" dirty="0" err="1">
                <a:solidFill>
                  <a:srgbClr val="00B1A5"/>
                </a:solidFill>
              </a:rPr>
              <a:t>forward</a:t>
            </a:r>
            <a:r>
              <a:rPr lang="fr-FR" dirty="0">
                <a:solidFill>
                  <a:srgbClr val="00B1A5"/>
                </a:solidFill>
              </a:rPr>
              <a:t>…stick to the </a:t>
            </a:r>
            <a:r>
              <a:rPr lang="fr-FR" dirty="0" err="1">
                <a:solidFill>
                  <a:srgbClr val="00B1A5"/>
                </a:solidFill>
              </a:rPr>
              <a:t>piplines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41890" y="4723069"/>
            <a:ext cx="20115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/>
              <a:t>Topic </a:t>
            </a:r>
            <a:r>
              <a:rPr lang="fr-FR" sz="2400" dirty="0" err="1"/>
              <a:t>modeling</a:t>
            </a:r>
            <a:endParaRPr lang="fr-FR" sz="2400" dirty="0"/>
          </a:p>
        </p:txBody>
      </p:sp>
      <p:sp>
        <p:nvSpPr>
          <p:cNvPr id="23" name="Content Placeholder 8"/>
          <p:cNvSpPr>
            <a:spLocks noGrp="1"/>
          </p:cNvSpPr>
          <p:nvPr>
            <p:ph sz="quarter" idx="18"/>
          </p:nvPr>
        </p:nvSpPr>
        <p:spPr>
          <a:xfrm>
            <a:off x="9679" y="4628790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>
                <a:solidFill>
                  <a:srgbClr val="203F48"/>
                </a:solidFill>
              </a:rPr>
              <a:t>8|</a:t>
            </a:r>
            <a:endParaRPr lang="fr-FR" dirty="0">
              <a:solidFill>
                <a:srgbClr val="203F48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2211" y="5180334"/>
            <a:ext cx="62171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00B1A5"/>
                </a:solidFill>
              </a:rPr>
              <a:t>How </a:t>
            </a:r>
            <a:r>
              <a:rPr lang="fr-FR" sz="2400" dirty="0" err="1">
                <a:solidFill>
                  <a:srgbClr val="00B1A5"/>
                </a:solidFill>
              </a:rPr>
              <a:t>much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scoring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text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reflects</a:t>
            </a:r>
            <a:r>
              <a:rPr lang="fr-FR" sz="2400" dirty="0">
                <a:solidFill>
                  <a:srgbClr val="00B1A5"/>
                </a:solidFill>
              </a:rPr>
              <a:t> the </a:t>
            </a:r>
            <a:r>
              <a:rPr lang="fr-FR" sz="2400" dirty="0" err="1">
                <a:solidFill>
                  <a:srgbClr val="00B1A5"/>
                </a:solidFill>
              </a:rPr>
              <a:t>domain</a:t>
            </a:r>
            <a:r>
              <a:rPr lang="fr-FR" sz="2400" dirty="0">
                <a:solidFill>
                  <a:srgbClr val="00B1A5"/>
                </a:solidFill>
              </a:rPr>
              <a:t> of </a:t>
            </a:r>
            <a:r>
              <a:rPr lang="fr-FR" sz="2400" dirty="0" err="1">
                <a:solidFill>
                  <a:srgbClr val="00B1A5"/>
                </a:solidFill>
              </a:rPr>
              <a:t>study</a:t>
            </a:r>
            <a:r>
              <a:rPr lang="fr-FR" sz="2400" dirty="0">
                <a:solidFill>
                  <a:srgbClr val="00B1A5"/>
                </a:solidFill>
              </a:rPr>
              <a:t>? </a:t>
            </a:r>
            <a:r>
              <a:rPr lang="fr-FR" sz="2400" dirty="0" err="1">
                <a:solidFill>
                  <a:srgbClr val="00B1A5"/>
                </a:solidFill>
              </a:rPr>
              <a:t>It’s</a:t>
            </a:r>
            <a:r>
              <a:rPr lang="fr-FR" sz="2400" dirty="0">
                <a:solidFill>
                  <a:srgbClr val="00B1A5"/>
                </a:solidFill>
              </a:rPr>
              <a:t> how </a:t>
            </a:r>
            <a:r>
              <a:rPr lang="fr-FR" sz="2400" dirty="0" err="1">
                <a:solidFill>
                  <a:srgbClr val="00B1A5"/>
                </a:solidFill>
              </a:rPr>
              <a:t>much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you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identified</a:t>
            </a:r>
            <a:r>
              <a:rPr lang="fr-FR" sz="2400" dirty="0">
                <a:solidFill>
                  <a:srgbClr val="00B1A5"/>
                </a:solidFill>
              </a:rPr>
              <a:t> topics</a:t>
            </a:r>
          </a:p>
        </p:txBody>
      </p:sp>
      <p:sp>
        <p:nvSpPr>
          <p:cNvPr id="24" name="Content Placeholder 8"/>
          <p:cNvSpPr>
            <a:spLocks noGrp="1"/>
          </p:cNvSpPr>
          <p:nvPr>
            <p:ph sz="quarter" idx="18"/>
          </p:nvPr>
        </p:nvSpPr>
        <p:spPr>
          <a:xfrm>
            <a:off x="0" y="5150889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9|</a:t>
            </a:r>
            <a:endParaRPr lang="fr-FR" dirty="0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732211" y="6069355"/>
            <a:ext cx="4634652" cy="590209"/>
          </a:xfrm>
        </p:spPr>
        <p:txBody>
          <a:bodyPr/>
          <a:lstStyle/>
          <a:p>
            <a:r>
              <a:rPr lang="fr-FR" dirty="0" err="1" smtClean="0">
                <a:solidFill>
                  <a:srgbClr val="00B1A5"/>
                </a:solidFill>
              </a:rPr>
              <a:t>Wrapping</a:t>
            </a:r>
            <a:r>
              <a:rPr lang="fr-FR" dirty="0" smtClean="0">
                <a:solidFill>
                  <a:srgbClr val="00B1A5"/>
                </a:solidFill>
              </a:rPr>
              <a:t> up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26" name="Content Placeholder 8"/>
          <p:cNvSpPr>
            <a:spLocks noGrp="1"/>
          </p:cNvSpPr>
          <p:nvPr>
            <p:ph sz="quarter" idx="18"/>
          </p:nvPr>
        </p:nvSpPr>
        <p:spPr>
          <a:xfrm>
            <a:off x="19357" y="5983601"/>
            <a:ext cx="1077923" cy="5177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10|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8273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3"/>
          <p:cNvPicPr>
            <a:picLocks noChangeAspect="1"/>
          </p:cNvPicPr>
          <p:nvPr/>
        </p:nvPicPr>
        <p:blipFill rotWithShape="1">
          <a:blip r:embed="rId2"/>
          <a:srcRect r="28339"/>
          <a:stretch/>
        </p:blipFill>
        <p:spPr>
          <a:xfrm>
            <a:off x="4811986" y="-70144"/>
            <a:ext cx="4332014" cy="692814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627" y="298008"/>
            <a:ext cx="1945023" cy="1368000"/>
          </a:xfrm>
          <a:prstGeom prst="rect">
            <a:avLst/>
          </a:prstGeom>
        </p:spPr>
      </p:pic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smtClean="0"/>
              <a:t>Topic </a:t>
            </a:r>
            <a:r>
              <a:rPr lang="fr-FR" dirty="0" err="1" smtClean="0"/>
              <a:t>modeling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768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73412" y="229972"/>
            <a:ext cx="6826460" cy="1163102"/>
          </a:xfrm>
        </p:spPr>
        <p:txBody>
          <a:bodyPr/>
          <a:lstStyle/>
          <a:p>
            <a:r>
              <a:rPr lang="en-US" dirty="0"/>
              <a:t>Latent </a:t>
            </a:r>
            <a:r>
              <a:rPr lang="en-US" dirty="0" err="1"/>
              <a:t>Dirichlet</a:t>
            </a:r>
            <a:r>
              <a:rPr lang="en-US" dirty="0"/>
              <a:t> Allocation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2" name="ZoneTexte 1"/>
          <p:cNvSpPr txBox="1"/>
          <p:nvPr/>
        </p:nvSpPr>
        <p:spPr>
          <a:xfrm>
            <a:off x="173412" y="1445326"/>
            <a:ext cx="7736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Massive data </a:t>
            </a:r>
            <a:r>
              <a:rPr lang="en-US" dirty="0" smtClean="0">
                <a:sym typeface="Wingdings" panose="05000000000000000000" pitchFamily="2" charset="2"/>
              </a:rPr>
              <a:t> Documents containing paragraphs  unsupervised clustering LDA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 Allocation of tokens to homogenous topics  analysis of topics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1657"/>
            <a:ext cx="5046482" cy="213412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25782"/>
            <a:ext cx="5046482" cy="229385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522" y="2072844"/>
            <a:ext cx="3970699" cy="215293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6482" y="4244595"/>
            <a:ext cx="3914207" cy="2115312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5146766" y="2964646"/>
            <a:ext cx="1994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Pride and Prejudice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7280620" y="2964646"/>
            <a:ext cx="1565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2000 leagues under the sea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5450648" y="4853299"/>
            <a:ext cx="1565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war of words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7015851" y="4834485"/>
            <a:ext cx="1565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Great expectations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67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62641" y="979713"/>
            <a:ext cx="3756025" cy="476250"/>
          </a:xfrm>
        </p:spPr>
        <p:txBody>
          <a:bodyPr/>
          <a:lstStyle/>
          <a:p>
            <a:r>
              <a:rPr lang="fr-FR" dirty="0" err="1" smtClean="0">
                <a:solidFill>
                  <a:srgbClr val="00B1A5"/>
                </a:solidFill>
              </a:rPr>
              <a:t>Scraping</a:t>
            </a:r>
            <a:r>
              <a:rPr lang="fr-FR" dirty="0" smtClean="0">
                <a:solidFill>
                  <a:srgbClr val="00B1A5"/>
                </a:solidFill>
              </a:rPr>
              <a:t> </a:t>
            </a:r>
            <a:r>
              <a:rPr lang="fr-FR" dirty="0">
                <a:solidFill>
                  <a:srgbClr val="00B1A5"/>
                </a:solidFill>
              </a:rPr>
              <a:t>the web: 80% of information </a:t>
            </a:r>
            <a:r>
              <a:rPr lang="fr-FR" dirty="0" err="1">
                <a:solidFill>
                  <a:srgbClr val="00B1A5"/>
                </a:solidFill>
              </a:rPr>
              <a:t>is</a:t>
            </a:r>
            <a:r>
              <a:rPr lang="fr-FR" dirty="0">
                <a:solidFill>
                  <a:srgbClr val="00B1A5"/>
                </a:solidFill>
              </a:rPr>
              <a:t> </a:t>
            </a:r>
            <a:r>
              <a:rPr lang="fr-FR" dirty="0" err="1">
                <a:solidFill>
                  <a:srgbClr val="00B1A5"/>
                </a:solidFill>
              </a:rPr>
              <a:t>there</a:t>
            </a:r>
            <a:r>
              <a:rPr lang="fr-FR" dirty="0">
                <a:solidFill>
                  <a:srgbClr val="00B1A5"/>
                </a:solidFill>
              </a:rPr>
              <a:t> !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62641" y="1584436"/>
            <a:ext cx="3756025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The </a:t>
            </a:r>
            <a:r>
              <a:rPr lang="fr-FR" dirty="0" err="1">
                <a:solidFill>
                  <a:srgbClr val="00B1A5"/>
                </a:solidFill>
              </a:rPr>
              <a:t>kickoff</a:t>
            </a:r>
            <a:r>
              <a:rPr lang="fr-FR" dirty="0">
                <a:solidFill>
                  <a:srgbClr val="00B1A5"/>
                </a:solidFill>
              </a:rPr>
              <a:t> in NLP: </a:t>
            </a:r>
            <a:r>
              <a:rPr lang="fr-FR" dirty="0" err="1">
                <a:solidFill>
                  <a:srgbClr val="00B1A5"/>
                </a:solidFill>
              </a:rPr>
              <a:t>Zipf’s</a:t>
            </a:r>
            <a:r>
              <a:rPr lang="fr-FR" dirty="0">
                <a:solidFill>
                  <a:srgbClr val="00B1A5"/>
                </a:solidFill>
              </a:rPr>
              <a:t> Law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741890" y="2054883"/>
            <a:ext cx="3756025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NL </a:t>
            </a:r>
            <a:r>
              <a:rPr lang="fr-FR" dirty="0" err="1">
                <a:solidFill>
                  <a:srgbClr val="00B1A5"/>
                </a:solidFill>
              </a:rPr>
              <a:t>texts</a:t>
            </a:r>
            <a:r>
              <a:rPr lang="fr-FR" dirty="0">
                <a:solidFill>
                  <a:srgbClr val="00B1A5"/>
                </a:solidFill>
              </a:rPr>
              <a:t> </a:t>
            </a:r>
            <a:r>
              <a:rPr lang="fr-FR" dirty="0" smtClean="0">
                <a:solidFill>
                  <a:srgbClr val="00B1A5"/>
                </a:solidFill>
              </a:rPr>
              <a:t>structures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62641" y="2538295"/>
            <a:ext cx="3756025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General…but crucial </a:t>
            </a:r>
            <a:r>
              <a:rPr lang="fr-FR" dirty="0" err="1">
                <a:solidFill>
                  <a:srgbClr val="00B1A5"/>
                </a:solidFill>
              </a:rPr>
              <a:t>steps</a:t>
            </a:r>
            <a:r>
              <a:rPr lang="fr-FR" dirty="0">
                <a:solidFill>
                  <a:srgbClr val="00B1A5"/>
                </a:solidFill>
              </a:rPr>
              <a:t>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62641" y="3172018"/>
            <a:ext cx="5031772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Not </a:t>
            </a:r>
            <a:r>
              <a:rPr lang="fr-FR" dirty="0" err="1">
                <a:solidFill>
                  <a:srgbClr val="00B1A5"/>
                </a:solidFill>
              </a:rPr>
              <a:t>complex</a:t>
            </a:r>
            <a:r>
              <a:rPr lang="fr-FR" dirty="0">
                <a:solidFill>
                  <a:srgbClr val="00B1A5"/>
                </a:solidFill>
              </a:rPr>
              <a:t> but efficient as </a:t>
            </a:r>
            <a:r>
              <a:rPr lang="fr-FR" dirty="0" err="1">
                <a:solidFill>
                  <a:srgbClr val="00B1A5"/>
                </a:solidFill>
              </a:rPr>
              <a:t>much</a:t>
            </a:r>
            <a:r>
              <a:rPr lang="fr-FR" dirty="0">
                <a:solidFill>
                  <a:srgbClr val="00B1A5"/>
                </a:solidFill>
              </a:rPr>
              <a:t> as </a:t>
            </a:r>
            <a:r>
              <a:rPr lang="fr-FR" dirty="0" err="1">
                <a:solidFill>
                  <a:srgbClr val="00B1A5"/>
                </a:solidFill>
              </a:rPr>
              <a:t>advanced</a:t>
            </a:r>
            <a:r>
              <a:rPr lang="fr-FR" dirty="0">
                <a:solidFill>
                  <a:srgbClr val="00B1A5"/>
                </a:solidFill>
              </a:rPr>
              <a:t> techniques: THE TIDY WAY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62641" y="3717119"/>
            <a:ext cx="3756025" cy="476250"/>
          </a:xfrm>
        </p:spPr>
        <p:txBody>
          <a:bodyPr/>
          <a:lstStyle/>
          <a:p>
            <a:r>
              <a:rPr lang="fr-FR" dirty="0" err="1">
                <a:solidFill>
                  <a:srgbClr val="00B1A5"/>
                </a:solidFill>
              </a:rPr>
              <a:t>Pre-elaborated</a:t>
            </a:r>
            <a:r>
              <a:rPr lang="fr-FR" dirty="0">
                <a:solidFill>
                  <a:srgbClr val="00B1A5"/>
                </a:solidFill>
              </a:rPr>
              <a:t> NL </a:t>
            </a:r>
            <a:r>
              <a:rPr lang="fr-FR" dirty="0" err="1">
                <a:solidFill>
                  <a:srgbClr val="00B1A5"/>
                </a:solidFill>
              </a:rPr>
              <a:t>toolbox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8"/>
          </p:nvPr>
        </p:nvSpPr>
        <p:spPr>
          <a:xfrm>
            <a:off x="0" y="1499720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2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17" name="Content Placeholder 8"/>
          <p:cNvSpPr>
            <a:spLocks noGrp="1"/>
          </p:cNvSpPr>
          <p:nvPr>
            <p:ph sz="quarter" idx="18"/>
          </p:nvPr>
        </p:nvSpPr>
        <p:spPr>
          <a:xfrm>
            <a:off x="0" y="958955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sz="3200" dirty="0">
                <a:solidFill>
                  <a:schemeClr val="accent3"/>
                </a:solidFill>
              </a:rPr>
              <a:t>1|</a:t>
            </a:r>
          </a:p>
        </p:txBody>
      </p:sp>
      <p:sp>
        <p:nvSpPr>
          <p:cNvPr id="19" name="Content Placeholder 8"/>
          <p:cNvSpPr>
            <a:spLocks noGrp="1"/>
          </p:cNvSpPr>
          <p:nvPr>
            <p:ph sz="quarter" idx="18"/>
          </p:nvPr>
        </p:nvSpPr>
        <p:spPr>
          <a:xfrm>
            <a:off x="19357" y="2019652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3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20" name="Content Placeholder 8"/>
          <p:cNvSpPr>
            <a:spLocks noGrp="1"/>
          </p:cNvSpPr>
          <p:nvPr>
            <p:ph sz="quarter" idx="18"/>
          </p:nvPr>
        </p:nvSpPr>
        <p:spPr>
          <a:xfrm>
            <a:off x="-9153" y="2525884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4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21" name="Content Placeholder 8"/>
          <p:cNvSpPr>
            <a:spLocks noGrp="1"/>
          </p:cNvSpPr>
          <p:nvPr>
            <p:ph sz="quarter" idx="18"/>
          </p:nvPr>
        </p:nvSpPr>
        <p:spPr>
          <a:xfrm>
            <a:off x="-16367" y="3128267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5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22" name="Content Placeholder 8"/>
          <p:cNvSpPr>
            <a:spLocks noGrp="1"/>
          </p:cNvSpPr>
          <p:nvPr>
            <p:ph sz="quarter" idx="18"/>
          </p:nvPr>
        </p:nvSpPr>
        <p:spPr>
          <a:xfrm>
            <a:off x="0" y="3621812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6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16" name="Content Placeholder 8"/>
          <p:cNvSpPr>
            <a:spLocks noGrp="1"/>
          </p:cNvSpPr>
          <p:nvPr>
            <p:ph sz="quarter" idx="18"/>
          </p:nvPr>
        </p:nvSpPr>
        <p:spPr>
          <a:xfrm>
            <a:off x="0" y="4139578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7|</a:t>
            </a:r>
            <a:endParaRPr lang="fr-FR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62641" y="4242576"/>
            <a:ext cx="4875018" cy="476250"/>
          </a:xfrm>
        </p:spPr>
        <p:txBody>
          <a:bodyPr/>
          <a:lstStyle/>
          <a:p>
            <a:r>
              <a:rPr lang="fr-FR" dirty="0" err="1">
                <a:solidFill>
                  <a:srgbClr val="00B1A5"/>
                </a:solidFill>
              </a:rPr>
              <a:t>Step</a:t>
            </a:r>
            <a:r>
              <a:rPr lang="fr-FR" dirty="0">
                <a:solidFill>
                  <a:srgbClr val="00B1A5"/>
                </a:solidFill>
              </a:rPr>
              <a:t> </a:t>
            </a:r>
            <a:r>
              <a:rPr lang="fr-FR" dirty="0" err="1">
                <a:solidFill>
                  <a:srgbClr val="00B1A5"/>
                </a:solidFill>
              </a:rPr>
              <a:t>forward</a:t>
            </a:r>
            <a:r>
              <a:rPr lang="fr-FR" dirty="0">
                <a:solidFill>
                  <a:srgbClr val="00B1A5"/>
                </a:solidFill>
              </a:rPr>
              <a:t>…stick to the </a:t>
            </a:r>
            <a:r>
              <a:rPr lang="fr-FR" dirty="0" err="1">
                <a:solidFill>
                  <a:srgbClr val="00B1A5"/>
                </a:solidFill>
              </a:rPr>
              <a:t>piplines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41890" y="4723069"/>
            <a:ext cx="20115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/>
              <a:t>Topic </a:t>
            </a:r>
            <a:r>
              <a:rPr lang="fr-FR" sz="2400" dirty="0" err="1"/>
              <a:t>modeling</a:t>
            </a:r>
            <a:endParaRPr lang="fr-FR" sz="2400" dirty="0"/>
          </a:p>
        </p:txBody>
      </p:sp>
      <p:sp>
        <p:nvSpPr>
          <p:cNvPr id="23" name="Content Placeholder 8"/>
          <p:cNvSpPr>
            <a:spLocks noGrp="1"/>
          </p:cNvSpPr>
          <p:nvPr>
            <p:ph sz="quarter" idx="18"/>
          </p:nvPr>
        </p:nvSpPr>
        <p:spPr>
          <a:xfrm>
            <a:off x="9679" y="4628790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>
                <a:solidFill>
                  <a:srgbClr val="203F48"/>
                </a:solidFill>
              </a:rPr>
              <a:t>8|</a:t>
            </a:r>
            <a:endParaRPr lang="fr-FR" dirty="0">
              <a:solidFill>
                <a:srgbClr val="203F48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2211" y="5180334"/>
            <a:ext cx="62171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00B1A5"/>
                </a:solidFill>
              </a:rPr>
              <a:t>How </a:t>
            </a:r>
            <a:r>
              <a:rPr lang="fr-FR" sz="2400" dirty="0" err="1">
                <a:solidFill>
                  <a:srgbClr val="00B1A5"/>
                </a:solidFill>
              </a:rPr>
              <a:t>much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scoring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text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reflects</a:t>
            </a:r>
            <a:r>
              <a:rPr lang="fr-FR" sz="2400" dirty="0">
                <a:solidFill>
                  <a:srgbClr val="00B1A5"/>
                </a:solidFill>
              </a:rPr>
              <a:t> the </a:t>
            </a:r>
            <a:r>
              <a:rPr lang="fr-FR" sz="2400" dirty="0" err="1">
                <a:solidFill>
                  <a:srgbClr val="00B1A5"/>
                </a:solidFill>
              </a:rPr>
              <a:t>domain</a:t>
            </a:r>
            <a:r>
              <a:rPr lang="fr-FR" sz="2400" dirty="0">
                <a:solidFill>
                  <a:srgbClr val="00B1A5"/>
                </a:solidFill>
              </a:rPr>
              <a:t> of </a:t>
            </a:r>
            <a:r>
              <a:rPr lang="fr-FR" sz="2400" dirty="0" err="1">
                <a:solidFill>
                  <a:srgbClr val="00B1A5"/>
                </a:solidFill>
              </a:rPr>
              <a:t>study</a:t>
            </a:r>
            <a:r>
              <a:rPr lang="fr-FR" sz="2400" dirty="0">
                <a:solidFill>
                  <a:srgbClr val="00B1A5"/>
                </a:solidFill>
              </a:rPr>
              <a:t>? </a:t>
            </a:r>
            <a:r>
              <a:rPr lang="fr-FR" sz="2400" dirty="0" err="1">
                <a:solidFill>
                  <a:srgbClr val="00B1A5"/>
                </a:solidFill>
              </a:rPr>
              <a:t>It’s</a:t>
            </a:r>
            <a:r>
              <a:rPr lang="fr-FR" sz="2400" dirty="0">
                <a:solidFill>
                  <a:srgbClr val="00B1A5"/>
                </a:solidFill>
              </a:rPr>
              <a:t> how </a:t>
            </a:r>
            <a:r>
              <a:rPr lang="fr-FR" sz="2400" dirty="0" err="1">
                <a:solidFill>
                  <a:srgbClr val="00B1A5"/>
                </a:solidFill>
              </a:rPr>
              <a:t>much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you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identified</a:t>
            </a:r>
            <a:r>
              <a:rPr lang="fr-FR" sz="2400" dirty="0">
                <a:solidFill>
                  <a:srgbClr val="00B1A5"/>
                </a:solidFill>
              </a:rPr>
              <a:t> topics</a:t>
            </a:r>
          </a:p>
        </p:txBody>
      </p:sp>
      <p:sp>
        <p:nvSpPr>
          <p:cNvPr id="24" name="Content Placeholder 8"/>
          <p:cNvSpPr>
            <a:spLocks noGrp="1"/>
          </p:cNvSpPr>
          <p:nvPr>
            <p:ph sz="quarter" idx="18"/>
          </p:nvPr>
        </p:nvSpPr>
        <p:spPr>
          <a:xfrm>
            <a:off x="0" y="5150889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9|</a:t>
            </a:r>
            <a:endParaRPr lang="fr-FR" dirty="0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732211" y="6069355"/>
            <a:ext cx="4634652" cy="590209"/>
          </a:xfrm>
        </p:spPr>
        <p:txBody>
          <a:bodyPr/>
          <a:lstStyle/>
          <a:p>
            <a:r>
              <a:rPr lang="fr-FR" dirty="0" err="1" smtClean="0">
                <a:solidFill>
                  <a:srgbClr val="00B1A5"/>
                </a:solidFill>
              </a:rPr>
              <a:t>Wrapping</a:t>
            </a:r>
            <a:r>
              <a:rPr lang="fr-FR" dirty="0" smtClean="0">
                <a:solidFill>
                  <a:srgbClr val="00B1A5"/>
                </a:solidFill>
              </a:rPr>
              <a:t> up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26" name="Content Placeholder 8"/>
          <p:cNvSpPr>
            <a:spLocks noGrp="1"/>
          </p:cNvSpPr>
          <p:nvPr>
            <p:ph sz="quarter" idx="18"/>
          </p:nvPr>
        </p:nvSpPr>
        <p:spPr>
          <a:xfrm>
            <a:off x="19357" y="5983601"/>
            <a:ext cx="1077923" cy="5177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10|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948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62641" y="979713"/>
            <a:ext cx="3756025" cy="476250"/>
          </a:xfrm>
        </p:spPr>
        <p:txBody>
          <a:bodyPr/>
          <a:lstStyle/>
          <a:p>
            <a:r>
              <a:rPr lang="fr-FR" dirty="0" err="1" smtClean="0">
                <a:solidFill>
                  <a:srgbClr val="00B1A5"/>
                </a:solidFill>
              </a:rPr>
              <a:t>Scraping</a:t>
            </a:r>
            <a:r>
              <a:rPr lang="fr-FR" dirty="0" smtClean="0">
                <a:solidFill>
                  <a:srgbClr val="00B1A5"/>
                </a:solidFill>
              </a:rPr>
              <a:t> </a:t>
            </a:r>
            <a:r>
              <a:rPr lang="fr-FR" dirty="0">
                <a:solidFill>
                  <a:srgbClr val="00B1A5"/>
                </a:solidFill>
              </a:rPr>
              <a:t>the web: 80% of information </a:t>
            </a:r>
            <a:r>
              <a:rPr lang="fr-FR" dirty="0" err="1">
                <a:solidFill>
                  <a:srgbClr val="00B1A5"/>
                </a:solidFill>
              </a:rPr>
              <a:t>is</a:t>
            </a:r>
            <a:r>
              <a:rPr lang="fr-FR" dirty="0">
                <a:solidFill>
                  <a:srgbClr val="00B1A5"/>
                </a:solidFill>
              </a:rPr>
              <a:t> </a:t>
            </a:r>
            <a:r>
              <a:rPr lang="fr-FR" dirty="0" err="1">
                <a:solidFill>
                  <a:srgbClr val="00B1A5"/>
                </a:solidFill>
              </a:rPr>
              <a:t>there</a:t>
            </a:r>
            <a:r>
              <a:rPr lang="fr-FR" dirty="0">
                <a:solidFill>
                  <a:srgbClr val="00B1A5"/>
                </a:solidFill>
              </a:rPr>
              <a:t> !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62641" y="1584436"/>
            <a:ext cx="3756025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The </a:t>
            </a:r>
            <a:r>
              <a:rPr lang="fr-FR" dirty="0" err="1">
                <a:solidFill>
                  <a:srgbClr val="00B1A5"/>
                </a:solidFill>
              </a:rPr>
              <a:t>kickoff</a:t>
            </a:r>
            <a:r>
              <a:rPr lang="fr-FR" dirty="0">
                <a:solidFill>
                  <a:srgbClr val="00B1A5"/>
                </a:solidFill>
              </a:rPr>
              <a:t> in NLP: </a:t>
            </a:r>
            <a:r>
              <a:rPr lang="fr-FR" dirty="0" err="1">
                <a:solidFill>
                  <a:srgbClr val="00B1A5"/>
                </a:solidFill>
              </a:rPr>
              <a:t>Zipf’s</a:t>
            </a:r>
            <a:r>
              <a:rPr lang="fr-FR" dirty="0">
                <a:solidFill>
                  <a:srgbClr val="00B1A5"/>
                </a:solidFill>
              </a:rPr>
              <a:t> Law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741890" y="2054883"/>
            <a:ext cx="3756025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NL </a:t>
            </a:r>
            <a:r>
              <a:rPr lang="fr-FR" dirty="0" err="1">
                <a:solidFill>
                  <a:srgbClr val="00B1A5"/>
                </a:solidFill>
              </a:rPr>
              <a:t>texts</a:t>
            </a:r>
            <a:r>
              <a:rPr lang="fr-FR" dirty="0">
                <a:solidFill>
                  <a:srgbClr val="00B1A5"/>
                </a:solidFill>
              </a:rPr>
              <a:t> </a:t>
            </a:r>
            <a:r>
              <a:rPr lang="fr-FR" dirty="0" smtClean="0">
                <a:solidFill>
                  <a:srgbClr val="00B1A5"/>
                </a:solidFill>
              </a:rPr>
              <a:t>structures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62641" y="2538295"/>
            <a:ext cx="3756025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General…but crucial </a:t>
            </a:r>
            <a:r>
              <a:rPr lang="fr-FR" dirty="0" err="1">
                <a:solidFill>
                  <a:srgbClr val="00B1A5"/>
                </a:solidFill>
              </a:rPr>
              <a:t>steps</a:t>
            </a:r>
            <a:r>
              <a:rPr lang="fr-FR" dirty="0">
                <a:solidFill>
                  <a:srgbClr val="00B1A5"/>
                </a:solidFill>
              </a:rPr>
              <a:t>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62641" y="3172018"/>
            <a:ext cx="5031772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Not </a:t>
            </a:r>
            <a:r>
              <a:rPr lang="fr-FR" dirty="0" err="1">
                <a:solidFill>
                  <a:srgbClr val="00B1A5"/>
                </a:solidFill>
              </a:rPr>
              <a:t>complex</a:t>
            </a:r>
            <a:r>
              <a:rPr lang="fr-FR" dirty="0">
                <a:solidFill>
                  <a:srgbClr val="00B1A5"/>
                </a:solidFill>
              </a:rPr>
              <a:t> but efficient as </a:t>
            </a:r>
            <a:r>
              <a:rPr lang="fr-FR" dirty="0" err="1">
                <a:solidFill>
                  <a:srgbClr val="00B1A5"/>
                </a:solidFill>
              </a:rPr>
              <a:t>much</a:t>
            </a:r>
            <a:r>
              <a:rPr lang="fr-FR" dirty="0">
                <a:solidFill>
                  <a:srgbClr val="00B1A5"/>
                </a:solidFill>
              </a:rPr>
              <a:t> as </a:t>
            </a:r>
            <a:r>
              <a:rPr lang="fr-FR" dirty="0" err="1">
                <a:solidFill>
                  <a:srgbClr val="00B1A5"/>
                </a:solidFill>
              </a:rPr>
              <a:t>advanced</a:t>
            </a:r>
            <a:r>
              <a:rPr lang="fr-FR" dirty="0">
                <a:solidFill>
                  <a:srgbClr val="00B1A5"/>
                </a:solidFill>
              </a:rPr>
              <a:t> techniques: THE TIDY WAY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62641" y="3717119"/>
            <a:ext cx="3756025" cy="476250"/>
          </a:xfrm>
        </p:spPr>
        <p:txBody>
          <a:bodyPr/>
          <a:lstStyle/>
          <a:p>
            <a:r>
              <a:rPr lang="fr-FR" dirty="0" err="1">
                <a:solidFill>
                  <a:srgbClr val="00B1A5"/>
                </a:solidFill>
              </a:rPr>
              <a:t>Pre-elaborated</a:t>
            </a:r>
            <a:r>
              <a:rPr lang="fr-FR" dirty="0">
                <a:solidFill>
                  <a:srgbClr val="00B1A5"/>
                </a:solidFill>
              </a:rPr>
              <a:t> NL </a:t>
            </a:r>
            <a:r>
              <a:rPr lang="fr-FR" dirty="0" err="1">
                <a:solidFill>
                  <a:srgbClr val="00B1A5"/>
                </a:solidFill>
              </a:rPr>
              <a:t>toolbox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8"/>
          </p:nvPr>
        </p:nvSpPr>
        <p:spPr>
          <a:xfrm>
            <a:off x="0" y="1499720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2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17" name="Content Placeholder 8"/>
          <p:cNvSpPr>
            <a:spLocks noGrp="1"/>
          </p:cNvSpPr>
          <p:nvPr>
            <p:ph sz="quarter" idx="18"/>
          </p:nvPr>
        </p:nvSpPr>
        <p:spPr>
          <a:xfrm>
            <a:off x="0" y="958955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sz="3200" dirty="0">
                <a:solidFill>
                  <a:schemeClr val="accent3"/>
                </a:solidFill>
              </a:rPr>
              <a:t>1|</a:t>
            </a:r>
          </a:p>
        </p:txBody>
      </p:sp>
      <p:sp>
        <p:nvSpPr>
          <p:cNvPr id="19" name="Content Placeholder 8"/>
          <p:cNvSpPr>
            <a:spLocks noGrp="1"/>
          </p:cNvSpPr>
          <p:nvPr>
            <p:ph sz="quarter" idx="18"/>
          </p:nvPr>
        </p:nvSpPr>
        <p:spPr>
          <a:xfrm>
            <a:off x="19357" y="2019652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3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20" name="Content Placeholder 8"/>
          <p:cNvSpPr>
            <a:spLocks noGrp="1"/>
          </p:cNvSpPr>
          <p:nvPr>
            <p:ph sz="quarter" idx="18"/>
          </p:nvPr>
        </p:nvSpPr>
        <p:spPr>
          <a:xfrm>
            <a:off x="-9153" y="2525884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4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21" name="Content Placeholder 8"/>
          <p:cNvSpPr>
            <a:spLocks noGrp="1"/>
          </p:cNvSpPr>
          <p:nvPr>
            <p:ph sz="quarter" idx="18"/>
          </p:nvPr>
        </p:nvSpPr>
        <p:spPr>
          <a:xfrm>
            <a:off x="-16367" y="3128267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5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22" name="Content Placeholder 8"/>
          <p:cNvSpPr>
            <a:spLocks noGrp="1"/>
          </p:cNvSpPr>
          <p:nvPr>
            <p:ph sz="quarter" idx="18"/>
          </p:nvPr>
        </p:nvSpPr>
        <p:spPr>
          <a:xfrm>
            <a:off x="0" y="3621812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6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16" name="Content Placeholder 8"/>
          <p:cNvSpPr>
            <a:spLocks noGrp="1"/>
          </p:cNvSpPr>
          <p:nvPr>
            <p:ph sz="quarter" idx="18"/>
          </p:nvPr>
        </p:nvSpPr>
        <p:spPr>
          <a:xfrm>
            <a:off x="0" y="4139578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7|</a:t>
            </a:r>
            <a:endParaRPr lang="fr-FR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62641" y="4242576"/>
            <a:ext cx="4875018" cy="476250"/>
          </a:xfrm>
        </p:spPr>
        <p:txBody>
          <a:bodyPr/>
          <a:lstStyle/>
          <a:p>
            <a:r>
              <a:rPr lang="fr-FR" dirty="0" err="1">
                <a:solidFill>
                  <a:srgbClr val="00B1A5"/>
                </a:solidFill>
              </a:rPr>
              <a:t>Step</a:t>
            </a:r>
            <a:r>
              <a:rPr lang="fr-FR" dirty="0">
                <a:solidFill>
                  <a:srgbClr val="00B1A5"/>
                </a:solidFill>
              </a:rPr>
              <a:t> </a:t>
            </a:r>
            <a:r>
              <a:rPr lang="fr-FR" dirty="0" err="1">
                <a:solidFill>
                  <a:srgbClr val="00B1A5"/>
                </a:solidFill>
              </a:rPr>
              <a:t>forward</a:t>
            </a:r>
            <a:r>
              <a:rPr lang="fr-FR" dirty="0">
                <a:solidFill>
                  <a:srgbClr val="00B1A5"/>
                </a:solidFill>
              </a:rPr>
              <a:t>…stick to the </a:t>
            </a:r>
            <a:r>
              <a:rPr lang="fr-FR" dirty="0" err="1">
                <a:solidFill>
                  <a:srgbClr val="00B1A5"/>
                </a:solidFill>
              </a:rPr>
              <a:t>piplines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41890" y="4723069"/>
            <a:ext cx="20115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rgbClr val="00B1A5"/>
                </a:solidFill>
              </a:rPr>
              <a:t>Topic </a:t>
            </a:r>
            <a:r>
              <a:rPr lang="fr-FR" sz="2400" dirty="0" err="1">
                <a:solidFill>
                  <a:srgbClr val="00B1A5"/>
                </a:solidFill>
              </a:rPr>
              <a:t>modeling</a:t>
            </a:r>
            <a:endParaRPr lang="fr-FR" sz="2400" dirty="0">
              <a:solidFill>
                <a:srgbClr val="00B1A5"/>
              </a:solidFill>
            </a:endParaRPr>
          </a:p>
        </p:txBody>
      </p:sp>
      <p:sp>
        <p:nvSpPr>
          <p:cNvPr id="23" name="Content Placeholder 8"/>
          <p:cNvSpPr>
            <a:spLocks noGrp="1"/>
          </p:cNvSpPr>
          <p:nvPr>
            <p:ph sz="quarter" idx="18"/>
          </p:nvPr>
        </p:nvSpPr>
        <p:spPr>
          <a:xfrm>
            <a:off x="9679" y="4628790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8|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732211" y="5180334"/>
            <a:ext cx="62171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/>
              <a:t>How </a:t>
            </a:r>
            <a:r>
              <a:rPr lang="fr-FR" sz="2400" dirty="0" err="1"/>
              <a:t>much</a:t>
            </a:r>
            <a:r>
              <a:rPr lang="fr-FR" sz="2400" dirty="0"/>
              <a:t> </a:t>
            </a:r>
            <a:r>
              <a:rPr lang="fr-FR" sz="2400" dirty="0" err="1"/>
              <a:t>scoring</a:t>
            </a:r>
            <a:r>
              <a:rPr lang="fr-FR" sz="2400" dirty="0"/>
              <a:t> </a:t>
            </a:r>
            <a:r>
              <a:rPr lang="fr-FR" sz="2400" dirty="0" err="1"/>
              <a:t>text</a:t>
            </a:r>
            <a:r>
              <a:rPr lang="fr-FR" sz="2400" dirty="0"/>
              <a:t> </a:t>
            </a:r>
            <a:r>
              <a:rPr lang="fr-FR" sz="2400" dirty="0" err="1"/>
              <a:t>reflects</a:t>
            </a:r>
            <a:r>
              <a:rPr lang="fr-FR" sz="2400" dirty="0"/>
              <a:t> the </a:t>
            </a:r>
            <a:r>
              <a:rPr lang="fr-FR" sz="2400" dirty="0" err="1"/>
              <a:t>domain</a:t>
            </a:r>
            <a:r>
              <a:rPr lang="fr-FR" sz="2400" dirty="0"/>
              <a:t> of </a:t>
            </a:r>
            <a:r>
              <a:rPr lang="fr-FR" sz="2400" dirty="0" err="1"/>
              <a:t>study</a:t>
            </a:r>
            <a:r>
              <a:rPr lang="fr-FR" sz="2400" dirty="0"/>
              <a:t>? </a:t>
            </a:r>
            <a:r>
              <a:rPr lang="fr-FR" sz="2400" dirty="0" err="1"/>
              <a:t>It’s</a:t>
            </a:r>
            <a:r>
              <a:rPr lang="fr-FR" sz="2400" dirty="0"/>
              <a:t> how </a:t>
            </a:r>
            <a:r>
              <a:rPr lang="fr-FR" sz="2400" dirty="0" err="1"/>
              <a:t>much</a:t>
            </a:r>
            <a:r>
              <a:rPr lang="fr-FR" sz="2400" dirty="0"/>
              <a:t> </a:t>
            </a:r>
            <a:r>
              <a:rPr lang="fr-FR" sz="2400" dirty="0" err="1"/>
              <a:t>you</a:t>
            </a:r>
            <a:r>
              <a:rPr lang="fr-FR" sz="2400" dirty="0"/>
              <a:t> </a:t>
            </a:r>
            <a:r>
              <a:rPr lang="fr-FR" sz="2400" dirty="0" err="1"/>
              <a:t>identified</a:t>
            </a:r>
            <a:r>
              <a:rPr lang="fr-FR" sz="2400" dirty="0"/>
              <a:t> topics</a:t>
            </a:r>
          </a:p>
        </p:txBody>
      </p:sp>
      <p:sp>
        <p:nvSpPr>
          <p:cNvPr id="24" name="Content Placeholder 8"/>
          <p:cNvSpPr>
            <a:spLocks noGrp="1"/>
          </p:cNvSpPr>
          <p:nvPr>
            <p:ph sz="quarter" idx="18"/>
          </p:nvPr>
        </p:nvSpPr>
        <p:spPr>
          <a:xfrm>
            <a:off x="0" y="5150889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>
                <a:solidFill>
                  <a:srgbClr val="203F48"/>
                </a:solidFill>
              </a:rPr>
              <a:t>9|</a:t>
            </a:r>
            <a:endParaRPr lang="fr-FR" dirty="0">
              <a:solidFill>
                <a:srgbClr val="203F48"/>
              </a:solidFill>
            </a:endParaRPr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732211" y="6069355"/>
            <a:ext cx="4634652" cy="590209"/>
          </a:xfrm>
        </p:spPr>
        <p:txBody>
          <a:bodyPr/>
          <a:lstStyle/>
          <a:p>
            <a:r>
              <a:rPr lang="fr-FR" dirty="0" err="1" smtClean="0">
                <a:solidFill>
                  <a:srgbClr val="00B1A5"/>
                </a:solidFill>
              </a:rPr>
              <a:t>Wrapping</a:t>
            </a:r>
            <a:r>
              <a:rPr lang="fr-FR" dirty="0" smtClean="0">
                <a:solidFill>
                  <a:srgbClr val="00B1A5"/>
                </a:solidFill>
              </a:rPr>
              <a:t> up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26" name="Content Placeholder 8"/>
          <p:cNvSpPr>
            <a:spLocks noGrp="1"/>
          </p:cNvSpPr>
          <p:nvPr>
            <p:ph sz="quarter" idx="18"/>
          </p:nvPr>
        </p:nvSpPr>
        <p:spPr>
          <a:xfrm>
            <a:off x="19357" y="5983601"/>
            <a:ext cx="1077923" cy="5177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10|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361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3"/>
          <p:cNvPicPr>
            <a:picLocks noChangeAspect="1"/>
          </p:cNvPicPr>
          <p:nvPr/>
        </p:nvPicPr>
        <p:blipFill rotWithShape="1">
          <a:blip r:embed="rId2"/>
          <a:srcRect r="28339"/>
          <a:stretch/>
        </p:blipFill>
        <p:spPr>
          <a:xfrm>
            <a:off x="4811986" y="-70144"/>
            <a:ext cx="4332014" cy="692814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627" y="298008"/>
            <a:ext cx="1945023" cy="1368000"/>
          </a:xfrm>
          <a:prstGeom prst="rect">
            <a:avLst/>
          </a:prstGeom>
        </p:spPr>
      </p:pic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smtClean="0"/>
              <a:t>How </a:t>
            </a:r>
            <a:r>
              <a:rPr lang="fr-FR" dirty="0" err="1" smtClean="0"/>
              <a:t>much</a:t>
            </a:r>
            <a:r>
              <a:rPr lang="fr-FR" dirty="0" smtClean="0"/>
              <a:t> </a:t>
            </a:r>
            <a:r>
              <a:rPr lang="fr-FR" dirty="0" err="1" smtClean="0"/>
              <a:t>scoring</a:t>
            </a:r>
            <a:r>
              <a:rPr lang="fr-FR" dirty="0" smtClean="0"/>
              <a:t> </a:t>
            </a:r>
            <a:r>
              <a:rPr lang="fr-FR" dirty="0" err="1" smtClean="0"/>
              <a:t>text</a:t>
            </a:r>
            <a:r>
              <a:rPr lang="fr-FR" dirty="0" smtClean="0"/>
              <a:t> </a:t>
            </a:r>
            <a:r>
              <a:rPr lang="fr-FR" dirty="0" err="1" smtClean="0"/>
              <a:t>reflects</a:t>
            </a:r>
            <a:r>
              <a:rPr lang="fr-FR" dirty="0" smtClean="0"/>
              <a:t> the </a:t>
            </a:r>
            <a:r>
              <a:rPr lang="fr-FR" dirty="0" err="1" smtClean="0"/>
              <a:t>domain</a:t>
            </a:r>
            <a:r>
              <a:rPr lang="fr-FR" dirty="0" smtClean="0"/>
              <a:t> of </a:t>
            </a:r>
            <a:r>
              <a:rPr lang="fr-FR" dirty="0" err="1" smtClean="0"/>
              <a:t>study</a:t>
            </a:r>
            <a:r>
              <a:rPr lang="fr-FR" dirty="0" smtClean="0"/>
              <a:t>? </a:t>
            </a:r>
            <a:r>
              <a:rPr lang="fr-FR" dirty="0" err="1" smtClean="0"/>
              <a:t>It’s</a:t>
            </a:r>
            <a:r>
              <a:rPr lang="fr-FR" dirty="0" smtClean="0"/>
              <a:t> how </a:t>
            </a:r>
            <a:r>
              <a:rPr lang="fr-FR" dirty="0" err="1" smtClean="0"/>
              <a:t>much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identified</a:t>
            </a:r>
            <a:r>
              <a:rPr lang="fr-FR" dirty="0" smtClean="0"/>
              <a:t> topics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222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Big</a:t>
            </a:r>
            <a:r>
              <a:rPr lang="fr-FR" dirty="0" smtClean="0"/>
              <a:t> data aspect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317103" y="1952160"/>
            <a:ext cx="745529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Regular jobs extracting data from web should feed a </a:t>
            </a:r>
            <a:r>
              <a:rPr lang="en-US" dirty="0" err="1" smtClean="0"/>
              <a:t>noSQl</a:t>
            </a:r>
            <a:r>
              <a:rPr lang="en-US" dirty="0" smtClean="0"/>
              <a:t> data base such as MongoDB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Big data wrangling pipelines should imperatively integrate spark Apache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Output data should respect a correct schema containing </a:t>
            </a:r>
            <a:r>
              <a:rPr lang="en-US" dirty="0" err="1" smtClean="0"/>
              <a:t>CORPUSes</a:t>
            </a:r>
            <a:r>
              <a:rPr lang="en-US" dirty="0" smtClean="0"/>
              <a:t> and their metadata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Jobs should be automated with some free framework from end-to-end data collection: (Airflow)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4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73412" y="229972"/>
            <a:ext cx="6826460" cy="1163102"/>
          </a:xfrm>
        </p:spPr>
        <p:txBody>
          <a:bodyPr/>
          <a:lstStyle/>
          <a:p>
            <a:r>
              <a:rPr lang="en-US" dirty="0"/>
              <a:t>Latent </a:t>
            </a:r>
            <a:r>
              <a:rPr lang="en-US" dirty="0" err="1"/>
              <a:t>Dirichlet</a:t>
            </a:r>
            <a:r>
              <a:rPr lang="en-US" dirty="0"/>
              <a:t> </a:t>
            </a:r>
            <a:r>
              <a:rPr lang="en-US" dirty="0" smtClean="0"/>
              <a:t>Allocation: performance evaluation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2" name="ZoneTexte 1"/>
          <p:cNvSpPr txBox="1"/>
          <p:nvPr/>
        </p:nvSpPr>
        <p:spPr>
          <a:xfrm>
            <a:off x="173412" y="1445326"/>
            <a:ext cx="7736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Massive data </a:t>
            </a:r>
            <a:r>
              <a:rPr lang="en-US" dirty="0" smtClean="0">
                <a:sym typeface="Wingdings" panose="05000000000000000000" pitchFamily="2" charset="2"/>
              </a:rPr>
              <a:t> Documents containing paragraphs  unsupervised clustering LDA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 Allocation of tokens to homogenous topics  analysis of topics</a:t>
            </a: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522" y="2072844"/>
            <a:ext cx="3970699" cy="215293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482" y="4244595"/>
            <a:ext cx="3914207" cy="2115312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5146766" y="2964646"/>
            <a:ext cx="1994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Pride and Prejudice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7280620" y="2964646"/>
            <a:ext cx="1565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2000 leagues under the sea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5450648" y="4853299"/>
            <a:ext cx="1565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war of words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7015851" y="4834485"/>
            <a:ext cx="1565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Great expectations</a:t>
            </a:r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08" y="2143909"/>
            <a:ext cx="4349931" cy="3496296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1533669" y="2323445"/>
            <a:ext cx="1565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2000 leagues under the sea</a:t>
            </a:r>
            <a:endParaRPr lang="en-US" dirty="0"/>
          </a:p>
        </p:txBody>
      </p:sp>
      <p:sp>
        <p:nvSpPr>
          <p:cNvPr id="14" name="ZoneTexte 13"/>
          <p:cNvSpPr txBox="1"/>
          <p:nvPr/>
        </p:nvSpPr>
        <p:spPr>
          <a:xfrm>
            <a:off x="835106" y="3149312"/>
            <a:ext cx="1565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war of words</a:t>
            </a:r>
            <a:endParaRPr lang="en-US" dirty="0"/>
          </a:p>
        </p:txBody>
      </p:sp>
      <p:sp>
        <p:nvSpPr>
          <p:cNvPr id="15" name="ZoneTexte 14"/>
          <p:cNvSpPr txBox="1"/>
          <p:nvPr/>
        </p:nvSpPr>
        <p:spPr>
          <a:xfrm>
            <a:off x="228465" y="4071592"/>
            <a:ext cx="1084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Pride and Prejudice</a:t>
            </a:r>
            <a:endParaRPr lang="en-US" dirty="0"/>
          </a:p>
        </p:txBody>
      </p:sp>
      <p:sp>
        <p:nvSpPr>
          <p:cNvPr id="16" name="ZoneTexte 15"/>
          <p:cNvSpPr txBox="1"/>
          <p:nvPr/>
        </p:nvSpPr>
        <p:spPr>
          <a:xfrm>
            <a:off x="88188" y="4897459"/>
            <a:ext cx="1565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Great expectations</a:t>
            </a:r>
            <a:endParaRPr lang="en-US" dirty="0"/>
          </a:p>
        </p:txBody>
      </p:sp>
      <p:sp>
        <p:nvSpPr>
          <p:cNvPr id="18" name="ZoneTexte 17"/>
          <p:cNvSpPr txBox="1"/>
          <p:nvPr/>
        </p:nvSpPr>
        <p:spPr>
          <a:xfrm rot="16200000">
            <a:off x="2584785" y="3431444"/>
            <a:ext cx="1565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2000 leagues under the sea</a:t>
            </a:r>
            <a:endParaRPr lang="en-US" dirty="0"/>
          </a:p>
        </p:txBody>
      </p:sp>
      <p:sp>
        <p:nvSpPr>
          <p:cNvPr id="19" name="ZoneTexte 18"/>
          <p:cNvSpPr txBox="1"/>
          <p:nvPr/>
        </p:nvSpPr>
        <p:spPr>
          <a:xfrm rot="16200000">
            <a:off x="1807525" y="4196484"/>
            <a:ext cx="1565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war of words</a:t>
            </a:r>
            <a:endParaRPr lang="en-US" dirty="0"/>
          </a:p>
        </p:txBody>
      </p:sp>
      <p:sp>
        <p:nvSpPr>
          <p:cNvPr id="20" name="ZoneTexte 19"/>
          <p:cNvSpPr txBox="1"/>
          <p:nvPr/>
        </p:nvSpPr>
        <p:spPr>
          <a:xfrm rot="16200000">
            <a:off x="1247713" y="5053428"/>
            <a:ext cx="1084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Pride and Prejudice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1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62641" y="979713"/>
            <a:ext cx="3756025" cy="476250"/>
          </a:xfrm>
        </p:spPr>
        <p:txBody>
          <a:bodyPr/>
          <a:lstStyle/>
          <a:p>
            <a:r>
              <a:rPr lang="fr-FR" dirty="0" err="1" smtClean="0">
                <a:solidFill>
                  <a:srgbClr val="00B1A5"/>
                </a:solidFill>
              </a:rPr>
              <a:t>Scraping</a:t>
            </a:r>
            <a:r>
              <a:rPr lang="fr-FR" dirty="0" smtClean="0">
                <a:solidFill>
                  <a:srgbClr val="00B1A5"/>
                </a:solidFill>
              </a:rPr>
              <a:t> </a:t>
            </a:r>
            <a:r>
              <a:rPr lang="fr-FR" dirty="0">
                <a:solidFill>
                  <a:srgbClr val="00B1A5"/>
                </a:solidFill>
              </a:rPr>
              <a:t>the web: 80% of information </a:t>
            </a:r>
            <a:r>
              <a:rPr lang="fr-FR" dirty="0" err="1">
                <a:solidFill>
                  <a:srgbClr val="00B1A5"/>
                </a:solidFill>
              </a:rPr>
              <a:t>is</a:t>
            </a:r>
            <a:r>
              <a:rPr lang="fr-FR" dirty="0">
                <a:solidFill>
                  <a:srgbClr val="00B1A5"/>
                </a:solidFill>
              </a:rPr>
              <a:t> </a:t>
            </a:r>
            <a:r>
              <a:rPr lang="fr-FR" dirty="0" err="1">
                <a:solidFill>
                  <a:srgbClr val="00B1A5"/>
                </a:solidFill>
              </a:rPr>
              <a:t>there</a:t>
            </a:r>
            <a:r>
              <a:rPr lang="fr-FR" dirty="0">
                <a:solidFill>
                  <a:srgbClr val="00B1A5"/>
                </a:solidFill>
              </a:rPr>
              <a:t> !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62641" y="1584436"/>
            <a:ext cx="3756025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The </a:t>
            </a:r>
            <a:r>
              <a:rPr lang="fr-FR" dirty="0" err="1">
                <a:solidFill>
                  <a:srgbClr val="00B1A5"/>
                </a:solidFill>
              </a:rPr>
              <a:t>kickoff</a:t>
            </a:r>
            <a:r>
              <a:rPr lang="fr-FR" dirty="0">
                <a:solidFill>
                  <a:srgbClr val="00B1A5"/>
                </a:solidFill>
              </a:rPr>
              <a:t> in NLP: </a:t>
            </a:r>
            <a:r>
              <a:rPr lang="fr-FR" dirty="0" err="1">
                <a:solidFill>
                  <a:srgbClr val="00B1A5"/>
                </a:solidFill>
              </a:rPr>
              <a:t>Zipf’s</a:t>
            </a:r>
            <a:r>
              <a:rPr lang="fr-FR" dirty="0">
                <a:solidFill>
                  <a:srgbClr val="00B1A5"/>
                </a:solidFill>
              </a:rPr>
              <a:t> Law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741890" y="2054883"/>
            <a:ext cx="3756025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NL </a:t>
            </a:r>
            <a:r>
              <a:rPr lang="fr-FR" dirty="0" err="1">
                <a:solidFill>
                  <a:srgbClr val="00B1A5"/>
                </a:solidFill>
              </a:rPr>
              <a:t>texts</a:t>
            </a:r>
            <a:r>
              <a:rPr lang="fr-FR" dirty="0">
                <a:solidFill>
                  <a:srgbClr val="00B1A5"/>
                </a:solidFill>
              </a:rPr>
              <a:t> </a:t>
            </a:r>
            <a:r>
              <a:rPr lang="fr-FR" dirty="0" smtClean="0">
                <a:solidFill>
                  <a:srgbClr val="00B1A5"/>
                </a:solidFill>
              </a:rPr>
              <a:t>structures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62641" y="2538295"/>
            <a:ext cx="3756025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General…but crucial </a:t>
            </a:r>
            <a:r>
              <a:rPr lang="fr-FR" dirty="0" err="1">
                <a:solidFill>
                  <a:srgbClr val="00B1A5"/>
                </a:solidFill>
              </a:rPr>
              <a:t>steps</a:t>
            </a:r>
            <a:r>
              <a:rPr lang="fr-FR" dirty="0">
                <a:solidFill>
                  <a:srgbClr val="00B1A5"/>
                </a:solidFill>
              </a:rPr>
              <a:t>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62641" y="3172018"/>
            <a:ext cx="5031772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Not </a:t>
            </a:r>
            <a:r>
              <a:rPr lang="fr-FR" dirty="0" err="1">
                <a:solidFill>
                  <a:srgbClr val="00B1A5"/>
                </a:solidFill>
              </a:rPr>
              <a:t>complex</a:t>
            </a:r>
            <a:r>
              <a:rPr lang="fr-FR" dirty="0">
                <a:solidFill>
                  <a:srgbClr val="00B1A5"/>
                </a:solidFill>
              </a:rPr>
              <a:t> but efficient as </a:t>
            </a:r>
            <a:r>
              <a:rPr lang="fr-FR" dirty="0" err="1">
                <a:solidFill>
                  <a:srgbClr val="00B1A5"/>
                </a:solidFill>
              </a:rPr>
              <a:t>much</a:t>
            </a:r>
            <a:r>
              <a:rPr lang="fr-FR" dirty="0">
                <a:solidFill>
                  <a:srgbClr val="00B1A5"/>
                </a:solidFill>
              </a:rPr>
              <a:t> as </a:t>
            </a:r>
            <a:r>
              <a:rPr lang="fr-FR" dirty="0" err="1">
                <a:solidFill>
                  <a:srgbClr val="00B1A5"/>
                </a:solidFill>
              </a:rPr>
              <a:t>advanced</a:t>
            </a:r>
            <a:r>
              <a:rPr lang="fr-FR" dirty="0">
                <a:solidFill>
                  <a:srgbClr val="00B1A5"/>
                </a:solidFill>
              </a:rPr>
              <a:t> techniques: THE TIDY WAY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62641" y="3717119"/>
            <a:ext cx="3756025" cy="476250"/>
          </a:xfrm>
        </p:spPr>
        <p:txBody>
          <a:bodyPr/>
          <a:lstStyle/>
          <a:p>
            <a:r>
              <a:rPr lang="fr-FR" dirty="0" err="1">
                <a:solidFill>
                  <a:srgbClr val="00B1A5"/>
                </a:solidFill>
              </a:rPr>
              <a:t>Pre-elaborated</a:t>
            </a:r>
            <a:r>
              <a:rPr lang="fr-FR" dirty="0">
                <a:solidFill>
                  <a:srgbClr val="00B1A5"/>
                </a:solidFill>
              </a:rPr>
              <a:t> NL </a:t>
            </a:r>
            <a:r>
              <a:rPr lang="fr-FR" dirty="0" err="1">
                <a:solidFill>
                  <a:srgbClr val="00B1A5"/>
                </a:solidFill>
              </a:rPr>
              <a:t>toolbox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8"/>
          </p:nvPr>
        </p:nvSpPr>
        <p:spPr>
          <a:xfrm>
            <a:off x="0" y="1499720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2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17" name="Content Placeholder 8"/>
          <p:cNvSpPr>
            <a:spLocks noGrp="1"/>
          </p:cNvSpPr>
          <p:nvPr>
            <p:ph sz="quarter" idx="18"/>
          </p:nvPr>
        </p:nvSpPr>
        <p:spPr>
          <a:xfrm>
            <a:off x="0" y="958955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sz="3200" dirty="0">
                <a:solidFill>
                  <a:schemeClr val="accent3"/>
                </a:solidFill>
              </a:rPr>
              <a:t>1|</a:t>
            </a:r>
          </a:p>
        </p:txBody>
      </p:sp>
      <p:sp>
        <p:nvSpPr>
          <p:cNvPr id="19" name="Content Placeholder 8"/>
          <p:cNvSpPr>
            <a:spLocks noGrp="1"/>
          </p:cNvSpPr>
          <p:nvPr>
            <p:ph sz="quarter" idx="18"/>
          </p:nvPr>
        </p:nvSpPr>
        <p:spPr>
          <a:xfrm>
            <a:off x="19357" y="2019652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3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20" name="Content Placeholder 8"/>
          <p:cNvSpPr>
            <a:spLocks noGrp="1"/>
          </p:cNvSpPr>
          <p:nvPr>
            <p:ph sz="quarter" idx="18"/>
          </p:nvPr>
        </p:nvSpPr>
        <p:spPr>
          <a:xfrm>
            <a:off x="-9153" y="2525884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4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21" name="Content Placeholder 8"/>
          <p:cNvSpPr>
            <a:spLocks noGrp="1"/>
          </p:cNvSpPr>
          <p:nvPr>
            <p:ph sz="quarter" idx="18"/>
          </p:nvPr>
        </p:nvSpPr>
        <p:spPr>
          <a:xfrm>
            <a:off x="-16367" y="3128267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5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22" name="Content Placeholder 8"/>
          <p:cNvSpPr>
            <a:spLocks noGrp="1"/>
          </p:cNvSpPr>
          <p:nvPr>
            <p:ph sz="quarter" idx="18"/>
          </p:nvPr>
        </p:nvSpPr>
        <p:spPr>
          <a:xfrm>
            <a:off x="0" y="3621812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6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16" name="Content Placeholder 8"/>
          <p:cNvSpPr>
            <a:spLocks noGrp="1"/>
          </p:cNvSpPr>
          <p:nvPr>
            <p:ph sz="quarter" idx="18"/>
          </p:nvPr>
        </p:nvSpPr>
        <p:spPr>
          <a:xfrm>
            <a:off x="0" y="4139578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7|</a:t>
            </a:r>
            <a:endParaRPr lang="fr-FR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62641" y="4242576"/>
            <a:ext cx="4875018" cy="476250"/>
          </a:xfrm>
        </p:spPr>
        <p:txBody>
          <a:bodyPr/>
          <a:lstStyle/>
          <a:p>
            <a:r>
              <a:rPr lang="fr-FR" dirty="0" err="1">
                <a:solidFill>
                  <a:srgbClr val="00B1A5"/>
                </a:solidFill>
              </a:rPr>
              <a:t>Step</a:t>
            </a:r>
            <a:r>
              <a:rPr lang="fr-FR" dirty="0">
                <a:solidFill>
                  <a:srgbClr val="00B1A5"/>
                </a:solidFill>
              </a:rPr>
              <a:t> </a:t>
            </a:r>
            <a:r>
              <a:rPr lang="fr-FR" dirty="0" err="1">
                <a:solidFill>
                  <a:srgbClr val="00B1A5"/>
                </a:solidFill>
              </a:rPr>
              <a:t>forward</a:t>
            </a:r>
            <a:r>
              <a:rPr lang="fr-FR" dirty="0">
                <a:solidFill>
                  <a:srgbClr val="00B1A5"/>
                </a:solidFill>
              </a:rPr>
              <a:t>…stick to the </a:t>
            </a:r>
            <a:r>
              <a:rPr lang="fr-FR" dirty="0" err="1">
                <a:solidFill>
                  <a:srgbClr val="00B1A5"/>
                </a:solidFill>
              </a:rPr>
              <a:t>piplines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41890" y="4723069"/>
            <a:ext cx="20115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rgbClr val="00B1A5"/>
                </a:solidFill>
              </a:rPr>
              <a:t>Topic </a:t>
            </a:r>
            <a:r>
              <a:rPr lang="fr-FR" sz="2400" dirty="0" err="1">
                <a:solidFill>
                  <a:srgbClr val="00B1A5"/>
                </a:solidFill>
              </a:rPr>
              <a:t>modeling</a:t>
            </a:r>
            <a:endParaRPr lang="fr-FR" sz="2400" dirty="0">
              <a:solidFill>
                <a:srgbClr val="00B1A5"/>
              </a:solidFill>
            </a:endParaRPr>
          </a:p>
        </p:txBody>
      </p:sp>
      <p:sp>
        <p:nvSpPr>
          <p:cNvPr id="23" name="Content Placeholder 8"/>
          <p:cNvSpPr>
            <a:spLocks noGrp="1"/>
          </p:cNvSpPr>
          <p:nvPr>
            <p:ph sz="quarter" idx="18"/>
          </p:nvPr>
        </p:nvSpPr>
        <p:spPr>
          <a:xfrm>
            <a:off x="9679" y="4628790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8|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732211" y="5180334"/>
            <a:ext cx="62171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/>
              <a:t>How </a:t>
            </a:r>
            <a:r>
              <a:rPr lang="fr-FR" sz="2400" dirty="0" err="1"/>
              <a:t>much</a:t>
            </a:r>
            <a:r>
              <a:rPr lang="fr-FR" sz="2400" dirty="0"/>
              <a:t> </a:t>
            </a:r>
            <a:r>
              <a:rPr lang="fr-FR" sz="2400" dirty="0" err="1"/>
              <a:t>scoring</a:t>
            </a:r>
            <a:r>
              <a:rPr lang="fr-FR" sz="2400" dirty="0"/>
              <a:t> </a:t>
            </a:r>
            <a:r>
              <a:rPr lang="fr-FR" sz="2400" dirty="0" err="1"/>
              <a:t>text</a:t>
            </a:r>
            <a:r>
              <a:rPr lang="fr-FR" sz="2400" dirty="0"/>
              <a:t> </a:t>
            </a:r>
            <a:r>
              <a:rPr lang="fr-FR" sz="2400" dirty="0" err="1"/>
              <a:t>reflects</a:t>
            </a:r>
            <a:r>
              <a:rPr lang="fr-FR" sz="2400" dirty="0"/>
              <a:t> the </a:t>
            </a:r>
            <a:r>
              <a:rPr lang="fr-FR" sz="2400" dirty="0" err="1"/>
              <a:t>domain</a:t>
            </a:r>
            <a:r>
              <a:rPr lang="fr-FR" sz="2400" dirty="0"/>
              <a:t> of </a:t>
            </a:r>
            <a:r>
              <a:rPr lang="fr-FR" sz="2400" dirty="0" err="1"/>
              <a:t>study</a:t>
            </a:r>
            <a:r>
              <a:rPr lang="fr-FR" sz="2400" dirty="0"/>
              <a:t>? </a:t>
            </a:r>
            <a:r>
              <a:rPr lang="fr-FR" sz="2400" dirty="0" err="1"/>
              <a:t>It’s</a:t>
            </a:r>
            <a:r>
              <a:rPr lang="fr-FR" sz="2400" dirty="0"/>
              <a:t> how </a:t>
            </a:r>
            <a:r>
              <a:rPr lang="fr-FR" sz="2400" dirty="0" err="1"/>
              <a:t>much</a:t>
            </a:r>
            <a:r>
              <a:rPr lang="fr-FR" sz="2400" dirty="0"/>
              <a:t> </a:t>
            </a:r>
            <a:r>
              <a:rPr lang="fr-FR" sz="2400" dirty="0" err="1"/>
              <a:t>you</a:t>
            </a:r>
            <a:r>
              <a:rPr lang="fr-FR" sz="2400" dirty="0"/>
              <a:t> </a:t>
            </a:r>
            <a:r>
              <a:rPr lang="fr-FR" sz="2400" dirty="0" err="1"/>
              <a:t>identified</a:t>
            </a:r>
            <a:r>
              <a:rPr lang="fr-FR" sz="2400" dirty="0"/>
              <a:t> topics</a:t>
            </a:r>
          </a:p>
        </p:txBody>
      </p:sp>
      <p:sp>
        <p:nvSpPr>
          <p:cNvPr id="24" name="Content Placeholder 8"/>
          <p:cNvSpPr>
            <a:spLocks noGrp="1"/>
          </p:cNvSpPr>
          <p:nvPr>
            <p:ph sz="quarter" idx="18"/>
          </p:nvPr>
        </p:nvSpPr>
        <p:spPr>
          <a:xfrm>
            <a:off x="0" y="5150889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>
                <a:solidFill>
                  <a:srgbClr val="203F48"/>
                </a:solidFill>
              </a:rPr>
              <a:t>9|</a:t>
            </a:r>
            <a:endParaRPr lang="fr-FR" dirty="0">
              <a:solidFill>
                <a:srgbClr val="203F48"/>
              </a:solidFill>
            </a:endParaRPr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732211" y="6069355"/>
            <a:ext cx="4634652" cy="590209"/>
          </a:xfrm>
        </p:spPr>
        <p:txBody>
          <a:bodyPr/>
          <a:lstStyle/>
          <a:p>
            <a:r>
              <a:rPr lang="fr-FR" dirty="0" err="1" smtClean="0">
                <a:solidFill>
                  <a:srgbClr val="00B1A5"/>
                </a:solidFill>
              </a:rPr>
              <a:t>Wrapping</a:t>
            </a:r>
            <a:r>
              <a:rPr lang="fr-FR" dirty="0" smtClean="0">
                <a:solidFill>
                  <a:srgbClr val="00B1A5"/>
                </a:solidFill>
              </a:rPr>
              <a:t> up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26" name="Content Placeholder 8"/>
          <p:cNvSpPr>
            <a:spLocks noGrp="1"/>
          </p:cNvSpPr>
          <p:nvPr>
            <p:ph sz="quarter" idx="18"/>
          </p:nvPr>
        </p:nvSpPr>
        <p:spPr>
          <a:xfrm>
            <a:off x="19357" y="5983601"/>
            <a:ext cx="1077923" cy="5177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10|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6620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62641" y="979713"/>
            <a:ext cx="3756025" cy="476250"/>
          </a:xfrm>
        </p:spPr>
        <p:txBody>
          <a:bodyPr/>
          <a:lstStyle/>
          <a:p>
            <a:r>
              <a:rPr lang="fr-FR" dirty="0" err="1" smtClean="0">
                <a:solidFill>
                  <a:srgbClr val="00B1A5"/>
                </a:solidFill>
              </a:rPr>
              <a:t>Scraping</a:t>
            </a:r>
            <a:r>
              <a:rPr lang="fr-FR" dirty="0" smtClean="0">
                <a:solidFill>
                  <a:srgbClr val="00B1A5"/>
                </a:solidFill>
              </a:rPr>
              <a:t> </a:t>
            </a:r>
            <a:r>
              <a:rPr lang="fr-FR" dirty="0">
                <a:solidFill>
                  <a:srgbClr val="00B1A5"/>
                </a:solidFill>
              </a:rPr>
              <a:t>the web: 80% of information </a:t>
            </a:r>
            <a:r>
              <a:rPr lang="fr-FR" dirty="0" err="1">
                <a:solidFill>
                  <a:srgbClr val="00B1A5"/>
                </a:solidFill>
              </a:rPr>
              <a:t>is</a:t>
            </a:r>
            <a:r>
              <a:rPr lang="fr-FR" dirty="0">
                <a:solidFill>
                  <a:srgbClr val="00B1A5"/>
                </a:solidFill>
              </a:rPr>
              <a:t> </a:t>
            </a:r>
            <a:r>
              <a:rPr lang="fr-FR" dirty="0" err="1">
                <a:solidFill>
                  <a:srgbClr val="00B1A5"/>
                </a:solidFill>
              </a:rPr>
              <a:t>there</a:t>
            </a:r>
            <a:r>
              <a:rPr lang="fr-FR" dirty="0">
                <a:solidFill>
                  <a:srgbClr val="00B1A5"/>
                </a:solidFill>
              </a:rPr>
              <a:t> !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62641" y="1584436"/>
            <a:ext cx="3756025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The </a:t>
            </a:r>
            <a:r>
              <a:rPr lang="fr-FR" dirty="0" err="1">
                <a:solidFill>
                  <a:srgbClr val="00B1A5"/>
                </a:solidFill>
              </a:rPr>
              <a:t>kickoff</a:t>
            </a:r>
            <a:r>
              <a:rPr lang="fr-FR" dirty="0">
                <a:solidFill>
                  <a:srgbClr val="00B1A5"/>
                </a:solidFill>
              </a:rPr>
              <a:t> in NLP: </a:t>
            </a:r>
            <a:r>
              <a:rPr lang="fr-FR" dirty="0" err="1">
                <a:solidFill>
                  <a:srgbClr val="00B1A5"/>
                </a:solidFill>
              </a:rPr>
              <a:t>Zipf’s</a:t>
            </a:r>
            <a:r>
              <a:rPr lang="fr-FR" dirty="0">
                <a:solidFill>
                  <a:srgbClr val="00B1A5"/>
                </a:solidFill>
              </a:rPr>
              <a:t> Law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741890" y="2054883"/>
            <a:ext cx="3756025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NL </a:t>
            </a:r>
            <a:r>
              <a:rPr lang="fr-FR" dirty="0" err="1">
                <a:solidFill>
                  <a:srgbClr val="00B1A5"/>
                </a:solidFill>
              </a:rPr>
              <a:t>texts</a:t>
            </a:r>
            <a:r>
              <a:rPr lang="fr-FR" dirty="0">
                <a:solidFill>
                  <a:srgbClr val="00B1A5"/>
                </a:solidFill>
              </a:rPr>
              <a:t> </a:t>
            </a:r>
            <a:r>
              <a:rPr lang="fr-FR" dirty="0" smtClean="0">
                <a:solidFill>
                  <a:srgbClr val="00B1A5"/>
                </a:solidFill>
              </a:rPr>
              <a:t>structures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62641" y="2538295"/>
            <a:ext cx="3756025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General…but crucial </a:t>
            </a:r>
            <a:r>
              <a:rPr lang="fr-FR" dirty="0" err="1">
                <a:solidFill>
                  <a:srgbClr val="00B1A5"/>
                </a:solidFill>
              </a:rPr>
              <a:t>steps</a:t>
            </a:r>
            <a:r>
              <a:rPr lang="fr-FR" dirty="0">
                <a:solidFill>
                  <a:srgbClr val="00B1A5"/>
                </a:solidFill>
              </a:rPr>
              <a:t>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62641" y="3172018"/>
            <a:ext cx="5031772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Not </a:t>
            </a:r>
            <a:r>
              <a:rPr lang="fr-FR" dirty="0" err="1">
                <a:solidFill>
                  <a:srgbClr val="00B1A5"/>
                </a:solidFill>
              </a:rPr>
              <a:t>complex</a:t>
            </a:r>
            <a:r>
              <a:rPr lang="fr-FR" dirty="0">
                <a:solidFill>
                  <a:srgbClr val="00B1A5"/>
                </a:solidFill>
              </a:rPr>
              <a:t> but efficient as </a:t>
            </a:r>
            <a:r>
              <a:rPr lang="fr-FR" dirty="0" err="1">
                <a:solidFill>
                  <a:srgbClr val="00B1A5"/>
                </a:solidFill>
              </a:rPr>
              <a:t>much</a:t>
            </a:r>
            <a:r>
              <a:rPr lang="fr-FR" dirty="0">
                <a:solidFill>
                  <a:srgbClr val="00B1A5"/>
                </a:solidFill>
              </a:rPr>
              <a:t> as </a:t>
            </a:r>
            <a:r>
              <a:rPr lang="fr-FR" dirty="0" err="1">
                <a:solidFill>
                  <a:srgbClr val="00B1A5"/>
                </a:solidFill>
              </a:rPr>
              <a:t>advanced</a:t>
            </a:r>
            <a:r>
              <a:rPr lang="fr-FR" dirty="0">
                <a:solidFill>
                  <a:srgbClr val="00B1A5"/>
                </a:solidFill>
              </a:rPr>
              <a:t> techniques: THE TIDY WAY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62641" y="3717119"/>
            <a:ext cx="3756025" cy="476250"/>
          </a:xfrm>
        </p:spPr>
        <p:txBody>
          <a:bodyPr/>
          <a:lstStyle/>
          <a:p>
            <a:r>
              <a:rPr lang="fr-FR" dirty="0" err="1">
                <a:solidFill>
                  <a:srgbClr val="00B1A5"/>
                </a:solidFill>
              </a:rPr>
              <a:t>Pre-elaborated</a:t>
            </a:r>
            <a:r>
              <a:rPr lang="fr-FR" dirty="0">
                <a:solidFill>
                  <a:srgbClr val="00B1A5"/>
                </a:solidFill>
              </a:rPr>
              <a:t> NL </a:t>
            </a:r>
            <a:r>
              <a:rPr lang="fr-FR" dirty="0" err="1">
                <a:solidFill>
                  <a:srgbClr val="00B1A5"/>
                </a:solidFill>
              </a:rPr>
              <a:t>toolbox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8"/>
          </p:nvPr>
        </p:nvSpPr>
        <p:spPr>
          <a:xfrm>
            <a:off x="0" y="1499720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2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17" name="Content Placeholder 8"/>
          <p:cNvSpPr>
            <a:spLocks noGrp="1"/>
          </p:cNvSpPr>
          <p:nvPr>
            <p:ph sz="quarter" idx="18"/>
          </p:nvPr>
        </p:nvSpPr>
        <p:spPr>
          <a:xfrm>
            <a:off x="0" y="958955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sz="3200" dirty="0">
                <a:solidFill>
                  <a:schemeClr val="accent3"/>
                </a:solidFill>
              </a:rPr>
              <a:t>1|</a:t>
            </a:r>
          </a:p>
        </p:txBody>
      </p:sp>
      <p:sp>
        <p:nvSpPr>
          <p:cNvPr id="19" name="Content Placeholder 8"/>
          <p:cNvSpPr>
            <a:spLocks noGrp="1"/>
          </p:cNvSpPr>
          <p:nvPr>
            <p:ph sz="quarter" idx="18"/>
          </p:nvPr>
        </p:nvSpPr>
        <p:spPr>
          <a:xfrm>
            <a:off x="19357" y="2019652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3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20" name="Content Placeholder 8"/>
          <p:cNvSpPr>
            <a:spLocks noGrp="1"/>
          </p:cNvSpPr>
          <p:nvPr>
            <p:ph sz="quarter" idx="18"/>
          </p:nvPr>
        </p:nvSpPr>
        <p:spPr>
          <a:xfrm>
            <a:off x="-9153" y="2525884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4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21" name="Content Placeholder 8"/>
          <p:cNvSpPr>
            <a:spLocks noGrp="1"/>
          </p:cNvSpPr>
          <p:nvPr>
            <p:ph sz="quarter" idx="18"/>
          </p:nvPr>
        </p:nvSpPr>
        <p:spPr>
          <a:xfrm>
            <a:off x="-16367" y="3128267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5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22" name="Content Placeholder 8"/>
          <p:cNvSpPr>
            <a:spLocks noGrp="1"/>
          </p:cNvSpPr>
          <p:nvPr>
            <p:ph sz="quarter" idx="18"/>
          </p:nvPr>
        </p:nvSpPr>
        <p:spPr>
          <a:xfrm>
            <a:off x="0" y="3621812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6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16" name="Content Placeholder 8"/>
          <p:cNvSpPr>
            <a:spLocks noGrp="1"/>
          </p:cNvSpPr>
          <p:nvPr>
            <p:ph sz="quarter" idx="18"/>
          </p:nvPr>
        </p:nvSpPr>
        <p:spPr>
          <a:xfrm>
            <a:off x="0" y="4139578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7|</a:t>
            </a:r>
            <a:endParaRPr lang="fr-FR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62641" y="4242576"/>
            <a:ext cx="4875018" cy="476250"/>
          </a:xfrm>
        </p:spPr>
        <p:txBody>
          <a:bodyPr/>
          <a:lstStyle/>
          <a:p>
            <a:r>
              <a:rPr lang="fr-FR" dirty="0" err="1">
                <a:solidFill>
                  <a:srgbClr val="00B1A5"/>
                </a:solidFill>
              </a:rPr>
              <a:t>Step</a:t>
            </a:r>
            <a:r>
              <a:rPr lang="fr-FR" dirty="0">
                <a:solidFill>
                  <a:srgbClr val="00B1A5"/>
                </a:solidFill>
              </a:rPr>
              <a:t> </a:t>
            </a:r>
            <a:r>
              <a:rPr lang="fr-FR" dirty="0" err="1">
                <a:solidFill>
                  <a:srgbClr val="00B1A5"/>
                </a:solidFill>
              </a:rPr>
              <a:t>forward</a:t>
            </a:r>
            <a:r>
              <a:rPr lang="fr-FR" dirty="0">
                <a:solidFill>
                  <a:srgbClr val="00B1A5"/>
                </a:solidFill>
              </a:rPr>
              <a:t>…stick to the </a:t>
            </a:r>
            <a:r>
              <a:rPr lang="fr-FR" dirty="0" err="1">
                <a:solidFill>
                  <a:srgbClr val="00B1A5"/>
                </a:solidFill>
              </a:rPr>
              <a:t>piplines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41890" y="4723069"/>
            <a:ext cx="20115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rgbClr val="00B1A5"/>
                </a:solidFill>
              </a:rPr>
              <a:t>Topic </a:t>
            </a:r>
            <a:r>
              <a:rPr lang="fr-FR" sz="2400" dirty="0" err="1">
                <a:solidFill>
                  <a:srgbClr val="00B1A5"/>
                </a:solidFill>
              </a:rPr>
              <a:t>modeling</a:t>
            </a:r>
            <a:endParaRPr lang="fr-FR" sz="2400" dirty="0">
              <a:solidFill>
                <a:srgbClr val="00B1A5"/>
              </a:solidFill>
            </a:endParaRPr>
          </a:p>
        </p:txBody>
      </p:sp>
      <p:sp>
        <p:nvSpPr>
          <p:cNvPr id="23" name="Content Placeholder 8"/>
          <p:cNvSpPr>
            <a:spLocks noGrp="1"/>
          </p:cNvSpPr>
          <p:nvPr>
            <p:ph sz="quarter" idx="18"/>
          </p:nvPr>
        </p:nvSpPr>
        <p:spPr>
          <a:xfrm>
            <a:off x="9679" y="4628790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8|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732211" y="5180334"/>
            <a:ext cx="62171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00B1A5"/>
                </a:solidFill>
              </a:rPr>
              <a:t>How </a:t>
            </a:r>
            <a:r>
              <a:rPr lang="fr-FR" sz="2400" dirty="0" err="1">
                <a:solidFill>
                  <a:srgbClr val="00B1A5"/>
                </a:solidFill>
              </a:rPr>
              <a:t>much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scoring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text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reflects</a:t>
            </a:r>
            <a:r>
              <a:rPr lang="fr-FR" sz="2400" dirty="0">
                <a:solidFill>
                  <a:srgbClr val="00B1A5"/>
                </a:solidFill>
              </a:rPr>
              <a:t> the </a:t>
            </a:r>
            <a:r>
              <a:rPr lang="fr-FR" sz="2400" dirty="0" err="1">
                <a:solidFill>
                  <a:srgbClr val="00B1A5"/>
                </a:solidFill>
              </a:rPr>
              <a:t>domain</a:t>
            </a:r>
            <a:r>
              <a:rPr lang="fr-FR" sz="2400" dirty="0">
                <a:solidFill>
                  <a:srgbClr val="00B1A5"/>
                </a:solidFill>
              </a:rPr>
              <a:t> of </a:t>
            </a:r>
            <a:r>
              <a:rPr lang="fr-FR" sz="2400" dirty="0" err="1">
                <a:solidFill>
                  <a:srgbClr val="00B1A5"/>
                </a:solidFill>
              </a:rPr>
              <a:t>study</a:t>
            </a:r>
            <a:r>
              <a:rPr lang="fr-FR" sz="2400" dirty="0">
                <a:solidFill>
                  <a:srgbClr val="00B1A5"/>
                </a:solidFill>
              </a:rPr>
              <a:t>? </a:t>
            </a:r>
            <a:r>
              <a:rPr lang="fr-FR" sz="2400" dirty="0" err="1">
                <a:solidFill>
                  <a:srgbClr val="00B1A5"/>
                </a:solidFill>
              </a:rPr>
              <a:t>It’s</a:t>
            </a:r>
            <a:r>
              <a:rPr lang="fr-FR" sz="2400" dirty="0">
                <a:solidFill>
                  <a:srgbClr val="00B1A5"/>
                </a:solidFill>
              </a:rPr>
              <a:t> how </a:t>
            </a:r>
            <a:r>
              <a:rPr lang="fr-FR" sz="2400" dirty="0" err="1">
                <a:solidFill>
                  <a:srgbClr val="00B1A5"/>
                </a:solidFill>
              </a:rPr>
              <a:t>much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you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identified</a:t>
            </a:r>
            <a:r>
              <a:rPr lang="fr-FR" sz="2400" dirty="0">
                <a:solidFill>
                  <a:srgbClr val="00B1A5"/>
                </a:solidFill>
              </a:rPr>
              <a:t> topics</a:t>
            </a:r>
          </a:p>
        </p:txBody>
      </p:sp>
      <p:sp>
        <p:nvSpPr>
          <p:cNvPr id="24" name="Content Placeholder 8"/>
          <p:cNvSpPr>
            <a:spLocks noGrp="1"/>
          </p:cNvSpPr>
          <p:nvPr>
            <p:ph sz="quarter" idx="18"/>
          </p:nvPr>
        </p:nvSpPr>
        <p:spPr>
          <a:xfrm>
            <a:off x="0" y="5150889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9|</a:t>
            </a:r>
            <a:endParaRPr lang="fr-FR" dirty="0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732211" y="6069355"/>
            <a:ext cx="4634652" cy="590209"/>
          </a:xfrm>
        </p:spPr>
        <p:txBody>
          <a:bodyPr/>
          <a:lstStyle/>
          <a:p>
            <a:r>
              <a:rPr lang="fr-FR" dirty="0" err="1"/>
              <a:t>Wrapping</a:t>
            </a:r>
            <a:r>
              <a:rPr lang="fr-FR" dirty="0"/>
              <a:t> up</a:t>
            </a:r>
            <a:endParaRPr lang="fr-FR" dirty="0"/>
          </a:p>
        </p:txBody>
      </p:sp>
      <p:sp>
        <p:nvSpPr>
          <p:cNvPr id="26" name="Content Placeholder 8"/>
          <p:cNvSpPr>
            <a:spLocks noGrp="1"/>
          </p:cNvSpPr>
          <p:nvPr>
            <p:ph sz="quarter" idx="18"/>
          </p:nvPr>
        </p:nvSpPr>
        <p:spPr>
          <a:xfrm>
            <a:off x="19357" y="5983601"/>
            <a:ext cx="1077923" cy="517766"/>
          </a:xfrm>
          <a:prstGeom prst="rect">
            <a:avLst/>
          </a:prstGeom>
        </p:spPr>
        <p:txBody>
          <a:bodyPr/>
          <a:lstStyle/>
          <a:p>
            <a:r>
              <a:rPr lang="fr-FR" dirty="0">
                <a:solidFill>
                  <a:srgbClr val="203F48"/>
                </a:solidFill>
              </a:rPr>
              <a:t>10|</a:t>
            </a:r>
            <a:endParaRPr lang="fr-FR" dirty="0">
              <a:solidFill>
                <a:srgbClr val="203F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13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3"/>
          <p:cNvPicPr>
            <a:picLocks noChangeAspect="1"/>
          </p:cNvPicPr>
          <p:nvPr/>
        </p:nvPicPr>
        <p:blipFill rotWithShape="1">
          <a:blip r:embed="rId2"/>
          <a:srcRect r="28339"/>
          <a:stretch/>
        </p:blipFill>
        <p:spPr>
          <a:xfrm>
            <a:off x="4811986" y="-70144"/>
            <a:ext cx="4332014" cy="692814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627" y="298008"/>
            <a:ext cx="1945023" cy="1368000"/>
          </a:xfrm>
          <a:prstGeom prst="rect">
            <a:avLst/>
          </a:prstGeom>
        </p:spPr>
      </p:pic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err="1" smtClean="0"/>
              <a:t>Wrapping</a:t>
            </a:r>
            <a:r>
              <a:rPr lang="fr-FR" dirty="0" smtClean="0"/>
              <a:t> up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036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13509" y="-26633"/>
            <a:ext cx="6826460" cy="1163102"/>
          </a:xfrm>
        </p:spPr>
        <p:txBody>
          <a:bodyPr/>
          <a:lstStyle/>
          <a:p>
            <a:r>
              <a:rPr lang="en-US" dirty="0" smtClean="0"/>
              <a:t>Bring it all at once</a:t>
            </a:r>
            <a:endParaRPr lang="en-US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285733460"/>
              </p:ext>
            </p:extLst>
          </p:nvPr>
        </p:nvGraphicFramePr>
        <p:xfrm>
          <a:off x="94503" y="966651"/>
          <a:ext cx="7821587" cy="5630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295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22936" y="2317661"/>
            <a:ext cx="45859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cap="small" dirty="0">
                <a:solidFill>
                  <a:srgbClr val="00242E"/>
                </a:solidFill>
                <a:latin typeface="Tw Cen MT" panose="020B0602020104020603" pitchFamily="34" charset="0"/>
              </a:rPr>
              <a:t>FINAL TEXT </a:t>
            </a:r>
          </a:p>
          <a:p>
            <a:pPr algn="just"/>
            <a:r>
              <a:rPr lang="en-US" sz="2400" cap="small" dirty="0">
                <a:solidFill>
                  <a:srgbClr val="00242E"/>
                </a:solidFill>
                <a:latin typeface="Tw Cen MT" panose="020B0602020104020603" pitchFamily="34" charset="0"/>
              </a:rPr>
              <a:t>Showing a unified corporate identity by using same signature/font/materials templates… creates a consistent image and strengthens </a:t>
            </a:r>
            <a:r>
              <a:rPr lang="en-US" sz="2400" cap="small" dirty="0">
                <a:solidFill>
                  <a:srgbClr val="00B1A5"/>
                </a:solidFill>
                <a:latin typeface="Tw Cen MT" panose="020B0602020104020603" pitchFamily="34" charset="0"/>
              </a:rPr>
              <a:t>brand credibility and recognition creating a seamless, compelling experience across all of our internal and external communication channels.</a:t>
            </a:r>
            <a:endParaRPr lang="fr-FR" sz="2400" dirty="0">
              <a:solidFill>
                <a:srgbClr val="00B1A5"/>
              </a:solidFill>
              <a:latin typeface="Tw Cen MT" panose="020B06020201040206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33960" r="16667" b="32916"/>
          <a:stretch/>
        </p:blipFill>
        <p:spPr>
          <a:xfrm>
            <a:off x="601958" y="200344"/>
            <a:ext cx="2599244" cy="1260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168779" y="-193282"/>
            <a:ext cx="4991263" cy="7251319"/>
            <a:chOff x="4168779" y="-193282"/>
            <a:chExt cx="4991263" cy="7251319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</a:blip>
            <a:srcRect l="4044" r="13953" b="965"/>
            <a:stretch/>
          </p:blipFill>
          <p:spPr>
            <a:xfrm>
              <a:off x="4168779" y="-34476"/>
              <a:ext cx="4991263" cy="6908518"/>
            </a:xfrm>
            <a:prstGeom prst="rect">
              <a:avLst/>
            </a:prstGeom>
          </p:spPr>
        </p:pic>
        <p:sp>
          <p:nvSpPr>
            <p:cNvPr id="6" name="Rectangle 11"/>
            <p:cNvSpPr/>
            <p:nvPr/>
          </p:nvSpPr>
          <p:spPr>
            <a:xfrm rot="20857122">
              <a:off x="4854200" y="-193282"/>
              <a:ext cx="1028268" cy="7251319"/>
            </a:xfrm>
            <a:custGeom>
              <a:avLst/>
              <a:gdLst>
                <a:gd name="connsiteX0" fmla="*/ 0 w 353315"/>
                <a:gd name="connsiteY0" fmla="*/ 0 h 6508786"/>
                <a:gd name="connsiteX1" fmla="*/ 353315 w 353315"/>
                <a:gd name="connsiteY1" fmla="*/ 0 h 6508786"/>
                <a:gd name="connsiteX2" fmla="*/ 353315 w 353315"/>
                <a:gd name="connsiteY2" fmla="*/ 6508786 h 6508786"/>
                <a:gd name="connsiteX3" fmla="*/ 0 w 353315"/>
                <a:gd name="connsiteY3" fmla="*/ 6508786 h 6508786"/>
                <a:gd name="connsiteX4" fmla="*/ 0 w 353315"/>
                <a:gd name="connsiteY4" fmla="*/ 0 h 6508786"/>
                <a:gd name="connsiteX0" fmla="*/ 0 w 2844266"/>
                <a:gd name="connsiteY0" fmla="*/ 0 h 6871393"/>
                <a:gd name="connsiteX1" fmla="*/ 353315 w 2844266"/>
                <a:gd name="connsiteY1" fmla="*/ 0 h 6871393"/>
                <a:gd name="connsiteX2" fmla="*/ 2844266 w 2844266"/>
                <a:gd name="connsiteY2" fmla="*/ 6871393 h 6871393"/>
                <a:gd name="connsiteX3" fmla="*/ 0 w 2844266"/>
                <a:gd name="connsiteY3" fmla="*/ 6508786 h 6871393"/>
                <a:gd name="connsiteX4" fmla="*/ 0 w 2844266"/>
                <a:gd name="connsiteY4" fmla="*/ 0 h 6871393"/>
                <a:gd name="connsiteX0" fmla="*/ 0 w 2844266"/>
                <a:gd name="connsiteY0" fmla="*/ 0 h 6918689"/>
                <a:gd name="connsiteX1" fmla="*/ 353315 w 2844266"/>
                <a:gd name="connsiteY1" fmla="*/ 0 h 6918689"/>
                <a:gd name="connsiteX2" fmla="*/ 2844266 w 2844266"/>
                <a:gd name="connsiteY2" fmla="*/ 6871393 h 6918689"/>
                <a:gd name="connsiteX3" fmla="*/ 2554014 w 2844266"/>
                <a:gd name="connsiteY3" fmla="*/ 6918689 h 6918689"/>
                <a:gd name="connsiteX4" fmla="*/ 0 w 2844266"/>
                <a:gd name="connsiteY4" fmla="*/ 0 h 6918689"/>
                <a:gd name="connsiteX0" fmla="*/ 0 w 2844266"/>
                <a:gd name="connsiteY0" fmla="*/ 0 h 6871393"/>
                <a:gd name="connsiteX1" fmla="*/ 353315 w 2844266"/>
                <a:gd name="connsiteY1" fmla="*/ 0 h 6871393"/>
                <a:gd name="connsiteX2" fmla="*/ 2844266 w 2844266"/>
                <a:gd name="connsiteY2" fmla="*/ 6871393 h 6871393"/>
                <a:gd name="connsiteX3" fmla="*/ 2554014 w 2844266"/>
                <a:gd name="connsiteY3" fmla="*/ 6867483 h 6871393"/>
                <a:gd name="connsiteX4" fmla="*/ 0 w 2844266"/>
                <a:gd name="connsiteY4" fmla="*/ 0 h 687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4266" h="6871393">
                  <a:moveTo>
                    <a:pt x="0" y="0"/>
                  </a:moveTo>
                  <a:lnTo>
                    <a:pt x="353315" y="0"/>
                  </a:lnTo>
                  <a:lnTo>
                    <a:pt x="2844266" y="6871393"/>
                  </a:lnTo>
                  <a:lnTo>
                    <a:pt x="2554014" y="6867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B7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" name="Rectangle 2"/>
          <p:cNvSpPr/>
          <p:nvPr/>
        </p:nvSpPr>
        <p:spPr>
          <a:xfrm>
            <a:off x="7254491" y="6147955"/>
            <a:ext cx="13260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cap="small" dirty="0" err="1">
                <a:solidFill>
                  <a:srgbClr val="002436"/>
                </a:solidFill>
                <a:latin typeface="Tw Cen MT" panose="020B0602020104020603" pitchFamily="34" charset="0"/>
                <a:cs typeface="Arial"/>
              </a:rPr>
              <a:t>Thanks</a:t>
            </a:r>
            <a:endParaRPr lang="fr-FR" sz="3200" cap="small" dirty="0">
              <a:solidFill>
                <a:srgbClr val="002436"/>
              </a:solidFill>
              <a:latin typeface="Tw Cen MT" panose="020B0602020104020603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771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amond/>
      </p:transition>
    </mc:Choice>
    <mc:Fallback xmlns="">
      <p:transition spd="slow">
        <p:diamond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62641" y="979713"/>
            <a:ext cx="3756025" cy="476250"/>
          </a:xfrm>
        </p:spPr>
        <p:txBody>
          <a:bodyPr/>
          <a:lstStyle/>
          <a:p>
            <a:r>
              <a:rPr lang="fr-FR" dirty="0" err="1" smtClean="0"/>
              <a:t>Scraping</a:t>
            </a:r>
            <a:r>
              <a:rPr lang="fr-FR" dirty="0" smtClean="0"/>
              <a:t> </a:t>
            </a:r>
            <a:r>
              <a:rPr lang="fr-FR" dirty="0"/>
              <a:t>the web: 80% of information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there</a:t>
            </a:r>
            <a:r>
              <a:rPr lang="fr-FR" dirty="0"/>
              <a:t> !</a:t>
            </a:r>
            <a:endParaRPr lang="fr-F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62641" y="1584436"/>
            <a:ext cx="3756025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The </a:t>
            </a:r>
            <a:r>
              <a:rPr lang="fr-FR" dirty="0" err="1">
                <a:solidFill>
                  <a:srgbClr val="00B1A5"/>
                </a:solidFill>
              </a:rPr>
              <a:t>kickoff</a:t>
            </a:r>
            <a:r>
              <a:rPr lang="fr-FR" dirty="0">
                <a:solidFill>
                  <a:srgbClr val="00B1A5"/>
                </a:solidFill>
              </a:rPr>
              <a:t> in NLP: </a:t>
            </a:r>
            <a:r>
              <a:rPr lang="fr-FR" dirty="0" err="1">
                <a:solidFill>
                  <a:srgbClr val="00B1A5"/>
                </a:solidFill>
              </a:rPr>
              <a:t>Zipf’s</a:t>
            </a:r>
            <a:r>
              <a:rPr lang="fr-FR" dirty="0">
                <a:solidFill>
                  <a:srgbClr val="00B1A5"/>
                </a:solidFill>
              </a:rPr>
              <a:t> Law 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762640" y="2082154"/>
            <a:ext cx="3756025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NL </a:t>
            </a:r>
            <a:r>
              <a:rPr lang="fr-FR" dirty="0" err="1">
                <a:solidFill>
                  <a:srgbClr val="00B1A5"/>
                </a:solidFill>
              </a:rPr>
              <a:t>texts</a:t>
            </a:r>
            <a:r>
              <a:rPr lang="fr-FR" dirty="0">
                <a:solidFill>
                  <a:srgbClr val="00B1A5"/>
                </a:solidFill>
              </a:rPr>
              <a:t> </a:t>
            </a:r>
            <a:r>
              <a:rPr lang="fr-FR" dirty="0" smtClean="0">
                <a:solidFill>
                  <a:srgbClr val="00B1A5"/>
                </a:solidFill>
              </a:rPr>
              <a:t>structures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62641" y="2538295"/>
            <a:ext cx="3756025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General…but crucial </a:t>
            </a:r>
            <a:r>
              <a:rPr lang="fr-FR" dirty="0" err="1">
                <a:solidFill>
                  <a:srgbClr val="00B1A5"/>
                </a:solidFill>
              </a:rPr>
              <a:t>steps</a:t>
            </a:r>
            <a:r>
              <a:rPr lang="fr-FR" dirty="0">
                <a:solidFill>
                  <a:srgbClr val="00B1A5"/>
                </a:solidFill>
              </a:rPr>
              <a:t> 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62641" y="3172018"/>
            <a:ext cx="5031772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Not </a:t>
            </a:r>
            <a:r>
              <a:rPr lang="fr-FR" dirty="0" err="1">
                <a:solidFill>
                  <a:srgbClr val="00B1A5"/>
                </a:solidFill>
              </a:rPr>
              <a:t>complex</a:t>
            </a:r>
            <a:r>
              <a:rPr lang="fr-FR" dirty="0">
                <a:solidFill>
                  <a:srgbClr val="00B1A5"/>
                </a:solidFill>
              </a:rPr>
              <a:t> but efficient as </a:t>
            </a:r>
            <a:r>
              <a:rPr lang="fr-FR" dirty="0" err="1">
                <a:solidFill>
                  <a:srgbClr val="00B1A5"/>
                </a:solidFill>
              </a:rPr>
              <a:t>much</a:t>
            </a:r>
            <a:r>
              <a:rPr lang="fr-FR" dirty="0">
                <a:solidFill>
                  <a:srgbClr val="00B1A5"/>
                </a:solidFill>
              </a:rPr>
              <a:t> as </a:t>
            </a:r>
            <a:r>
              <a:rPr lang="fr-FR" dirty="0" err="1">
                <a:solidFill>
                  <a:srgbClr val="00B1A5"/>
                </a:solidFill>
              </a:rPr>
              <a:t>advanced</a:t>
            </a:r>
            <a:r>
              <a:rPr lang="fr-FR" dirty="0">
                <a:solidFill>
                  <a:srgbClr val="00B1A5"/>
                </a:solidFill>
              </a:rPr>
              <a:t> techniques: THE TIDY WAY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62641" y="3717119"/>
            <a:ext cx="3756025" cy="476250"/>
          </a:xfrm>
        </p:spPr>
        <p:txBody>
          <a:bodyPr/>
          <a:lstStyle/>
          <a:p>
            <a:r>
              <a:rPr lang="fr-FR" dirty="0" err="1">
                <a:solidFill>
                  <a:srgbClr val="00B1A5"/>
                </a:solidFill>
              </a:rPr>
              <a:t>Pre-elaborated</a:t>
            </a:r>
            <a:r>
              <a:rPr lang="fr-FR" dirty="0">
                <a:solidFill>
                  <a:srgbClr val="00B1A5"/>
                </a:solidFill>
              </a:rPr>
              <a:t> NL </a:t>
            </a:r>
            <a:r>
              <a:rPr lang="fr-FR" dirty="0" err="1">
                <a:solidFill>
                  <a:srgbClr val="00B1A5"/>
                </a:solidFill>
              </a:rPr>
              <a:t>toolbox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8"/>
          </p:nvPr>
        </p:nvSpPr>
        <p:spPr>
          <a:xfrm>
            <a:off x="0" y="1499720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2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17" name="Content Placeholder 8"/>
          <p:cNvSpPr>
            <a:spLocks noGrp="1"/>
          </p:cNvSpPr>
          <p:nvPr>
            <p:ph sz="quarter" idx="18"/>
          </p:nvPr>
        </p:nvSpPr>
        <p:spPr>
          <a:xfrm>
            <a:off x="0" y="923724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sz="3200" dirty="0">
                <a:solidFill>
                  <a:srgbClr val="203F48"/>
                </a:solidFill>
              </a:rPr>
              <a:t>1|</a:t>
            </a:r>
          </a:p>
        </p:txBody>
      </p:sp>
      <p:sp>
        <p:nvSpPr>
          <p:cNvPr id="19" name="Content Placeholder 8"/>
          <p:cNvSpPr>
            <a:spLocks noGrp="1"/>
          </p:cNvSpPr>
          <p:nvPr>
            <p:ph sz="quarter" idx="18"/>
          </p:nvPr>
        </p:nvSpPr>
        <p:spPr>
          <a:xfrm>
            <a:off x="19357" y="2019652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3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20" name="Content Placeholder 8"/>
          <p:cNvSpPr>
            <a:spLocks noGrp="1"/>
          </p:cNvSpPr>
          <p:nvPr>
            <p:ph sz="quarter" idx="18"/>
          </p:nvPr>
        </p:nvSpPr>
        <p:spPr>
          <a:xfrm>
            <a:off x="0" y="2709168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4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21" name="Content Placeholder 8"/>
          <p:cNvSpPr>
            <a:spLocks noGrp="1"/>
          </p:cNvSpPr>
          <p:nvPr>
            <p:ph sz="quarter" idx="18"/>
          </p:nvPr>
        </p:nvSpPr>
        <p:spPr>
          <a:xfrm>
            <a:off x="0" y="3214823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5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22" name="Content Placeholder 8"/>
          <p:cNvSpPr>
            <a:spLocks noGrp="1"/>
          </p:cNvSpPr>
          <p:nvPr>
            <p:ph sz="quarter" idx="18"/>
          </p:nvPr>
        </p:nvSpPr>
        <p:spPr>
          <a:xfrm>
            <a:off x="0" y="3621812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6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16" name="Content Placeholder 8"/>
          <p:cNvSpPr>
            <a:spLocks noGrp="1"/>
          </p:cNvSpPr>
          <p:nvPr>
            <p:ph sz="quarter" idx="18"/>
          </p:nvPr>
        </p:nvSpPr>
        <p:spPr>
          <a:xfrm>
            <a:off x="0" y="4139578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7|</a:t>
            </a:r>
            <a:endParaRPr lang="fr-FR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62641" y="4242576"/>
            <a:ext cx="4875018" cy="476250"/>
          </a:xfrm>
        </p:spPr>
        <p:txBody>
          <a:bodyPr/>
          <a:lstStyle/>
          <a:p>
            <a:r>
              <a:rPr lang="fr-FR" dirty="0" err="1">
                <a:solidFill>
                  <a:srgbClr val="00B1A5"/>
                </a:solidFill>
              </a:rPr>
              <a:t>Step</a:t>
            </a:r>
            <a:r>
              <a:rPr lang="fr-FR" dirty="0">
                <a:solidFill>
                  <a:srgbClr val="00B1A5"/>
                </a:solidFill>
              </a:rPr>
              <a:t> </a:t>
            </a:r>
            <a:r>
              <a:rPr lang="fr-FR" dirty="0" err="1">
                <a:solidFill>
                  <a:srgbClr val="00B1A5"/>
                </a:solidFill>
              </a:rPr>
              <a:t>forward</a:t>
            </a:r>
            <a:r>
              <a:rPr lang="fr-FR" dirty="0">
                <a:solidFill>
                  <a:srgbClr val="00B1A5"/>
                </a:solidFill>
              </a:rPr>
              <a:t>…stick to the </a:t>
            </a:r>
            <a:r>
              <a:rPr lang="fr-FR" dirty="0" err="1">
                <a:solidFill>
                  <a:srgbClr val="00B1A5"/>
                </a:solidFill>
              </a:rPr>
              <a:t>piplines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41890" y="4723069"/>
            <a:ext cx="20115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rgbClr val="00B1A5"/>
                </a:solidFill>
              </a:rPr>
              <a:t>Topic </a:t>
            </a:r>
            <a:r>
              <a:rPr lang="fr-FR" sz="2400" dirty="0" err="1">
                <a:solidFill>
                  <a:srgbClr val="00B1A5"/>
                </a:solidFill>
              </a:rPr>
              <a:t>modeling</a:t>
            </a:r>
            <a:endParaRPr lang="fr-FR" sz="2400" dirty="0">
              <a:solidFill>
                <a:srgbClr val="00B1A5"/>
              </a:solidFill>
            </a:endParaRPr>
          </a:p>
        </p:txBody>
      </p:sp>
      <p:sp>
        <p:nvSpPr>
          <p:cNvPr id="23" name="Content Placeholder 8"/>
          <p:cNvSpPr>
            <a:spLocks noGrp="1"/>
          </p:cNvSpPr>
          <p:nvPr>
            <p:ph sz="quarter" idx="18"/>
          </p:nvPr>
        </p:nvSpPr>
        <p:spPr>
          <a:xfrm>
            <a:off x="9679" y="4628790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8|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732211" y="5180334"/>
            <a:ext cx="62171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00B1A5"/>
                </a:solidFill>
              </a:rPr>
              <a:t>How </a:t>
            </a:r>
            <a:r>
              <a:rPr lang="fr-FR" sz="2400" dirty="0" err="1">
                <a:solidFill>
                  <a:srgbClr val="00B1A5"/>
                </a:solidFill>
              </a:rPr>
              <a:t>much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scoring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text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reflects</a:t>
            </a:r>
            <a:r>
              <a:rPr lang="fr-FR" sz="2400" dirty="0">
                <a:solidFill>
                  <a:srgbClr val="00B1A5"/>
                </a:solidFill>
              </a:rPr>
              <a:t> the </a:t>
            </a:r>
            <a:r>
              <a:rPr lang="fr-FR" sz="2400" dirty="0" err="1">
                <a:solidFill>
                  <a:srgbClr val="00B1A5"/>
                </a:solidFill>
              </a:rPr>
              <a:t>domain</a:t>
            </a:r>
            <a:r>
              <a:rPr lang="fr-FR" sz="2400" dirty="0">
                <a:solidFill>
                  <a:srgbClr val="00B1A5"/>
                </a:solidFill>
              </a:rPr>
              <a:t> of </a:t>
            </a:r>
            <a:r>
              <a:rPr lang="fr-FR" sz="2400" dirty="0" err="1">
                <a:solidFill>
                  <a:srgbClr val="00B1A5"/>
                </a:solidFill>
              </a:rPr>
              <a:t>study</a:t>
            </a:r>
            <a:r>
              <a:rPr lang="fr-FR" sz="2400" dirty="0">
                <a:solidFill>
                  <a:srgbClr val="00B1A5"/>
                </a:solidFill>
              </a:rPr>
              <a:t>? </a:t>
            </a:r>
            <a:r>
              <a:rPr lang="fr-FR" sz="2400" dirty="0" err="1">
                <a:solidFill>
                  <a:srgbClr val="00B1A5"/>
                </a:solidFill>
              </a:rPr>
              <a:t>It’s</a:t>
            </a:r>
            <a:r>
              <a:rPr lang="fr-FR" sz="2400" dirty="0">
                <a:solidFill>
                  <a:srgbClr val="00B1A5"/>
                </a:solidFill>
              </a:rPr>
              <a:t> how </a:t>
            </a:r>
            <a:r>
              <a:rPr lang="fr-FR" sz="2400" dirty="0" err="1">
                <a:solidFill>
                  <a:srgbClr val="00B1A5"/>
                </a:solidFill>
              </a:rPr>
              <a:t>much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you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identified</a:t>
            </a:r>
            <a:r>
              <a:rPr lang="fr-FR" sz="2400" dirty="0">
                <a:solidFill>
                  <a:srgbClr val="00B1A5"/>
                </a:solidFill>
              </a:rPr>
              <a:t> topics</a:t>
            </a:r>
          </a:p>
        </p:txBody>
      </p:sp>
      <p:sp>
        <p:nvSpPr>
          <p:cNvPr id="24" name="Content Placeholder 8"/>
          <p:cNvSpPr>
            <a:spLocks noGrp="1"/>
          </p:cNvSpPr>
          <p:nvPr>
            <p:ph sz="quarter" idx="18"/>
          </p:nvPr>
        </p:nvSpPr>
        <p:spPr>
          <a:xfrm>
            <a:off x="0" y="5150889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9|</a:t>
            </a:r>
            <a:endParaRPr lang="fr-FR" dirty="0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732211" y="6069355"/>
            <a:ext cx="4634652" cy="590209"/>
          </a:xfrm>
        </p:spPr>
        <p:txBody>
          <a:bodyPr/>
          <a:lstStyle/>
          <a:p>
            <a:r>
              <a:rPr lang="fr-FR" dirty="0" err="1" smtClean="0">
                <a:solidFill>
                  <a:srgbClr val="00B1A5"/>
                </a:solidFill>
              </a:rPr>
              <a:t>Wrapping</a:t>
            </a:r>
            <a:r>
              <a:rPr lang="fr-FR" dirty="0" smtClean="0">
                <a:solidFill>
                  <a:srgbClr val="00B1A5"/>
                </a:solidFill>
              </a:rPr>
              <a:t> up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26" name="Content Placeholder 8"/>
          <p:cNvSpPr>
            <a:spLocks noGrp="1"/>
          </p:cNvSpPr>
          <p:nvPr>
            <p:ph sz="quarter" idx="18"/>
          </p:nvPr>
        </p:nvSpPr>
        <p:spPr>
          <a:xfrm>
            <a:off x="19357" y="5983601"/>
            <a:ext cx="1077923" cy="5177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10|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280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62641" y="979713"/>
            <a:ext cx="3756025" cy="476250"/>
          </a:xfrm>
        </p:spPr>
        <p:txBody>
          <a:bodyPr/>
          <a:lstStyle/>
          <a:p>
            <a:r>
              <a:rPr lang="fr-FR" dirty="0" err="1" smtClean="0">
                <a:solidFill>
                  <a:srgbClr val="00B1A5"/>
                </a:solidFill>
              </a:rPr>
              <a:t>Scraping</a:t>
            </a:r>
            <a:r>
              <a:rPr lang="fr-FR" dirty="0" smtClean="0">
                <a:solidFill>
                  <a:srgbClr val="00B1A5"/>
                </a:solidFill>
              </a:rPr>
              <a:t> </a:t>
            </a:r>
            <a:r>
              <a:rPr lang="fr-FR" dirty="0">
                <a:solidFill>
                  <a:srgbClr val="00B1A5"/>
                </a:solidFill>
              </a:rPr>
              <a:t>the web: 80% of information </a:t>
            </a:r>
            <a:r>
              <a:rPr lang="fr-FR" dirty="0" err="1">
                <a:solidFill>
                  <a:srgbClr val="00B1A5"/>
                </a:solidFill>
              </a:rPr>
              <a:t>is</a:t>
            </a:r>
            <a:r>
              <a:rPr lang="fr-FR" dirty="0">
                <a:solidFill>
                  <a:srgbClr val="00B1A5"/>
                </a:solidFill>
              </a:rPr>
              <a:t> </a:t>
            </a:r>
            <a:r>
              <a:rPr lang="fr-FR" dirty="0" err="1">
                <a:solidFill>
                  <a:srgbClr val="00B1A5"/>
                </a:solidFill>
              </a:rPr>
              <a:t>there</a:t>
            </a:r>
            <a:r>
              <a:rPr lang="fr-FR" dirty="0">
                <a:solidFill>
                  <a:srgbClr val="00B1A5"/>
                </a:solidFill>
              </a:rPr>
              <a:t> !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62641" y="1584436"/>
            <a:ext cx="3756025" cy="476250"/>
          </a:xfrm>
        </p:spPr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kickoff</a:t>
            </a:r>
            <a:r>
              <a:rPr lang="fr-FR" dirty="0"/>
              <a:t> in NLP: </a:t>
            </a:r>
            <a:r>
              <a:rPr lang="fr-FR" dirty="0" err="1"/>
              <a:t>Zipf’s</a:t>
            </a:r>
            <a:r>
              <a:rPr lang="fr-FR" dirty="0"/>
              <a:t> Law </a:t>
            </a:r>
            <a:endParaRPr lang="fr-F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741890" y="2054883"/>
            <a:ext cx="3756025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NL </a:t>
            </a:r>
            <a:r>
              <a:rPr lang="fr-FR" dirty="0" err="1">
                <a:solidFill>
                  <a:srgbClr val="00B1A5"/>
                </a:solidFill>
              </a:rPr>
              <a:t>texts</a:t>
            </a:r>
            <a:r>
              <a:rPr lang="fr-FR" dirty="0">
                <a:solidFill>
                  <a:srgbClr val="00B1A5"/>
                </a:solidFill>
              </a:rPr>
              <a:t> </a:t>
            </a:r>
            <a:r>
              <a:rPr lang="fr-FR" dirty="0" smtClean="0">
                <a:solidFill>
                  <a:srgbClr val="00B1A5"/>
                </a:solidFill>
              </a:rPr>
              <a:t>structures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62641" y="2538295"/>
            <a:ext cx="3756025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General…but crucial </a:t>
            </a:r>
            <a:r>
              <a:rPr lang="fr-FR" dirty="0" err="1">
                <a:solidFill>
                  <a:srgbClr val="00B1A5"/>
                </a:solidFill>
              </a:rPr>
              <a:t>steps</a:t>
            </a:r>
            <a:r>
              <a:rPr lang="fr-FR" dirty="0">
                <a:solidFill>
                  <a:srgbClr val="00B1A5"/>
                </a:solidFill>
              </a:rPr>
              <a:t> 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762641" y="3172018"/>
            <a:ext cx="5031772" cy="476250"/>
          </a:xfrm>
        </p:spPr>
        <p:txBody>
          <a:bodyPr/>
          <a:lstStyle/>
          <a:p>
            <a:r>
              <a:rPr lang="fr-FR" dirty="0">
                <a:solidFill>
                  <a:srgbClr val="00B1A5"/>
                </a:solidFill>
              </a:rPr>
              <a:t>Not </a:t>
            </a:r>
            <a:r>
              <a:rPr lang="fr-FR" dirty="0" err="1">
                <a:solidFill>
                  <a:srgbClr val="00B1A5"/>
                </a:solidFill>
              </a:rPr>
              <a:t>complex</a:t>
            </a:r>
            <a:r>
              <a:rPr lang="fr-FR" dirty="0">
                <a:solidFill>
                  <a:srgbClr val="00B1A5"/>
                </a:solidFill>
              </a:rPr>
              <a:t> but efficient as </a:t>
            </a:r>
            <a:r>
              <a:rPr lang="fr-FR" dirty="0" err="1">
                <a:solidFill>
                  <a:srgbClr val="00B1A5"/>
                </a:solidFill>
              </a:rPr>
              <a:t>much</a:t>
            </a:r>
            <a:r>
              <a:rPr lang="fr-FR" dirty="0">
                <a:solidFill>
                  <a:srgbClr val="00B1A5"/>
                </a:solidFill>
              </a:rPr>
              <a:t> as </a:t>
            </a:r>
            <a:r>
              <a:rPr lang="fr-FR" dirty="0" err="1">
                <a:solidFill>
                  <a:srgbClr val="00B1A5"/>
                </a:solidFill>
              </a:rPr>
              <a:t>advanced</a:t>
            </a:r>
            <a:r>
              <a:rPr lang="fr-FR" dirty="0">
                <a:solidFill>
                  <a:srgbClr val="00B1A5"/>
                </a:solidFill>
              </a:rPr>
              <a:t> techniques: THE TIDY WAY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62641" y="3717119"/>
            <a:ext cx="3756025" cy="476250"/>
          </a:xfrm>
        </p:spPr>
        <p:txBody>
          <a:bodyPr/>
          <a:lstStyle/>
          <a:p>
            <a:r>
              <a:rPr lang="fr-FR" dirty="0" err="1">
                <a:solidFill>
                  <a:srgbClr val="00B1A5"/>
                </a:solidFill>
              </a:rPr>
              <a:t>Pre-elaborated</a:t>
            </a:r>
            <a:r>
              <a:rPr lang="fr-FR" dirty="0">
                <a:solidFill>
                  <a:srgbClr val="00B1A5"/>
                </a:solidFill>
              </a:rPr>
              <a:t> NL </a:t>
            </a:r>
            <a:r>
              <a:rPr lang="fr-FR" dirty="0" err="1">
                <a:solidFill>
                  <a:srgbClr val="00B1A5"/>
                </a:solidFill>
              </a:rPr>
              <a:t>toolbox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8"/>
          </p:nvPr>
        </p:nvSpPr>
        <p:spPr>
          <a:xfrm>
            <a:off x="0" y="1499720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>
                <a:solidFill>
                  <a:srgbClr val="203F48"/>
                </a:solidFill>
              </a:rPr>
              <a:t>2</a:t>
            </a:r>
            <a:r>
              <a:rPr lang="fr-FR" dirty="0">
                <a:solidFill>
                  <a:srgbClr val="203F48"/>
                </a:solidFill>
              </a:rPr>
              <a:t>|</a:t>
            </a:r>
            <a:endParaRPr lang="fr-FR" dirty="0">
              <a:solidFill>
                <a:srgbClr val="203F48"/>
              </a:solidFill>
            </a:endParaRPr>
          </a:p>
        </p:txBody>
      </p:sp>
      <p:sp>
        <p:nvSpPr>
          <p:cNvPr id="17" name="Content Placeholder 8"/>
          <p:cNvSpPr>
            <a:spLocks noGrp="1"/>
          </p:cNvSpPr>
          <p:nvPr>
            <p:ph sz="quarter" idx="18"/>
          </p:nvPr>
        </p:nvSpPr>
        <p:spPr>
          <a:xfrm>
            <a:off x="0" y="958955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sz="3200" dirty="0">
                <a:solidFill>
                  <a:schemeClr val="accent3"/>
                </a:solidFill>
              </a:rPr>
              <a:t>1|</a:t>
            </a:r>
          </a:p>
        </p:txBody>
      </p:sp>
      <p:sp>
        <p:nvSpPr>
          <p:cNvPr id="19" name="Content Placeholder 8"/>
          <p:cNvSpPr>
            <a:spLocks noGrp="1"/>
          </p:cNvSpPr>
          <p:nvPr>
            <p:ph sz="quarter" idx="18"/>
          </p:nvPr>
        </p:nvSpPr>
        <p:spPr>
          <a:xfrm>
            <a:off x="19357" y="2019652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3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20" name="Content Placeholder 8"/>
          <p:cNvSpPr>
            <a:spLocks noGrp="1"/>
          </p:cNvSpPr>
          <p:nvPr>
            <p:ph sz="quarter" idx="18"/>
          </p:nvPr>
        </p:nvSpPr>
        <p:spPr>
          <a:xfrm>
            <a:off x="-9153" y="2525884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4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21" name="Content Placeholder 8"/>
          <p:cNvSpPr>
            <a:spLocks noGrp="1"/>
          </p:cNvSpPr>
          <p:nvPr>
            <p:ph sz="quarter" idx="18"/>
          </p:nvPr>
        </p:nvSpPr>
        <p:spPr>
          <a:xfrm>
            <a:off x="-16367" y="3128267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5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22" name="Content Placeholder 8"/>
          <p:cNvSpPr>
            <a:spLocks noGrp="1"/>
          </p:cNvSpPr>
          <p:nvPr>
            <p:ph sz="quarter" idx="18"/>
          </p:nvPr>
        </p:nvSpPr>
        <p:spPr>
          <a:xfrm>
            <a:off x="0" y="3621812"/>
            <a:ext cx="671282" cy="51776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/>
              <a:t>6</a:t>
            </a:r>
            <a:r>
              <a:rPr lang="fr-FR" sz="3200" dirty="0" smtClean="0">
                <a:solidFill>
                  <a:schemeClr val="accent3"/>
                </a:solidFill>
              </a:rPr>
              <a:t>|</a:t>
            </a:r>
            <a:endParaRPr lang="fr-FR" sz="3200" dirty="0">
              <a:solidFill>
                <a:schemeClr val="accent3"/>
              </a:solidFill>
            </a:endParaRPr>
          </a:p>
        </p:txBody>
      </p:sp>
      <p:sp>
        <p:nvSpPr>
          <p:cNvPr id="16" name="Content Placeholder 8"/>
          <p:cNvSpPr>
            <a:spLocks noGrp="1"/>
          </p:cNvSpPr>
          <p:nvPr>
            <p:ph sz="quarter" idx="18"/>
          </p:nvPr>
        </p:nvSpPr>
        <p:spPr>
          <a:xfrm>
            <a:off x="0" y="4139578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7|</a:t>
            </a:r>
            <a:endParaRPr lang="fr-FR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62641" y="4242576"/>
            <a:ext cx="4875018" cy="476250"/>
          </a:xfrm>
        </p:spPr>
        <p:txBody>
          <a:bodyPr/>
          <a:lstStyle/>
          <a:p>
            <a:r>
              <a:rPr lang="fr-FR" dirty="0" err="1">
                <a:solidFill>
                  <a:srgbClr val="00B1A5"/>
                </a:solidFill>
              </a:rPr>
              <a:t>Step</a:t>
            </a:r>
            <a:r>
              <a:rPr lang="fr-FR" dirty="0">
                <a:solidFill>
                  <a:srgbClr val="00B1A5"/>
                </a:solidFill>
              </a:rPr>
              <a:t> </a:t>
            </a:r>
            <a:r>
              <a:rPr lang="fr-FR" dirty="0" err="1">
                <a:solidFill>
                  <a:srgbClr val="00B1A5"/>
                </a:solidFill>
              </a:rPr>
              <a:t>forward</a:t>
            </a:r>
            <a:r>
              <a:rPr lang="fr-FR" dirty="0">
                <a:solidFill>
                  <a:srgbClr val="00B1A5"/>
                </a:solidFill>
              </a:rPr>
              <a:t>…stick to the </a:t>
            </a:r>
            <a:r>
              <a:rPr lang="fr-FR" dirty="0" err="1">
                <a:solidFill>
                  <a:srgbClr val="00B1A5"/>
                </a:solidFill>
              </a:rPr>
              <a:t>piplines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41890" y="4723069"/>
            <a:ext cx="20115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rgbClr val="00B1A5"/>
                </a:solidFill>
              </a:rPr>
              <a:t>Topic </a:t>
            </a:r>
            <a:r>
              <a:rPr lang="fr-FR" sz="2400" dirty="0" err="1">
                <a:solidFill>
                  <a:srgbClr val="00B1A5"/>
                </a:solidFill>
              </a:rPr>
              <a:t>modeling</a:t>
            </a:r>
            <a:endParaRPr lang="fr-FR" sz="2400" dirty="0">
              <a:solidFill>
                <a:srgbClr val="00B1A5"/>
              </a:solidFill>
            </a:endParaRPr>
          </a:p>
        </p:txBody>
      </p:sp>
      <p:sp>
        <p:nvSpPr>
          <p:cNvPr id="23" name="Content Placeholder 8"/>
          <p:cNvSpPr>
            <a:spLocks noGrp="1"/>
          </p:cNvSpPr>
          <p:nvPr>
            <p:ph sz="quarter" idx="18"/>
          </p:nvPr>
        </p:nvSpPr>
        <p:spPr>
          <a:xfrm>
            <a:off x="9679" y="4628790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8|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732211" y="5180334"/>
            <a:ext cx="62171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00B1A5"/>
                </a:solidFill>
              </a:rPr>
              <a:t>How </a:t>
            </a:r>
            <a:r>
              <a:rPr lang="fr-FR" sz="2400" dirty="0" err="1">
                <a:solidFill>
                  <a:srgbClr val="00B1A5"/>
                </a:solidFill>
              </a:rPr>
              <a:t>much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scoring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text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reflects</a:t>
            </a:r>
            <a:r>
              <a:rPr lang="fr-FR" sz="2400" dirty="0">
                <a:solidFill>
                  <a:srgbClr val="00B1A5"/>
                </a:solidFill>
              </a:rPr>
              <a:t> the </a:t>
            </a:r>
            <a:r>
              <a:rPr lang="fr-FR" sz="2400" dirty="0" err="1">
                <a:solidFill>
                  <a:srgbClr val="00B1A5"/>
                </a:solidFill>
              </a:rPr>
              <a:t>domain</a:t>
            </a:r>
            <a:r>
              <a:rPr lang="fr-FR" sz="2400" dirty="0">
                <a:solidFill>
                  <a:srgbClr val="00B1A5"/>
                </a:solidFill>
              </a:rPr>
              <a:t> of </a:t>
            </a:r>
            <a:r>
              <a:rPr lang="fr-FR" sz="2400" dirty="0" err="1">
                <a:solidFill>
                  <a:srgbClr val="00B1A5"/>
                </a:solidFill>
              </a:rPr>
              <a:t>study</a:t>
            </a:r>
            <a:r>
              <a:rPr lang="fr-FR" sz="2400" dirty="0">
                <a:solidFill>
                  <a:srgbClr val="00B1A5"/>
                </a:solidFill>
              </a:rPr>
              <a:t>? </a:t>
            </a:r>
            <a:r>
              <a:rPr lang="fr-FR" sz="2400" dirty="0" err="1">
                <a:solidFill>
                  <a:srgbClr val="00B1A5"/>
                </a:solidFill>
              </a:rPr>
              <a:t>It’s</a:t>
            </a:r>
            <a:r>
              <a:rPr lang="fr-FR" sz="2400" dirty="0">
                <a:solidFill>
                  <a:srgbClr val="00B1A5"/>
                </a:solidFill>
              </a:rPr>
              <a:t> how </a:t>
            </a:r>
            <a:r>
              <a:rPr lang="fr-FR" sz="2400" dirty="0" err="1">
                <a:solidFill>
                  <a:srgbClr val="00B1A5"/>
                </a:solidFill>
              </a:rPr>
              <a:t>much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you</a:t>
            </a:r>
            <a:r>
              <a:rPr lang="fr-FR" sz="2400" dirty="0">
                <a:solidFill>
                  <a:srgbClr val="00B1A5"/>
                </a:solidFill>
              </a:rPr>
              <a:t> </a:t>
            </a:r>
            <a:r>
              <a:rPr lang="fr-FR" sz="2400" dirty="0" err="1">
                <a:solidFill>
                  <a:srgbClr val="00B1A5"/>
                </a:solidFill>
              </a:rPr>
              <a:t>identified</a:t>
            </a:r>
            <a:r>
              <a:rPr lang="fr-FR" sz="2400" dirty="0">
                <a:solidFill>
                  <a:srgbClr val="00B1A5"/>
                </a:solidFill>
              </a:rPr>
              <a:t> topics</a:t>
            </a:r>
          </a:p>
        </p:txBody>
      </p:sp>
      <p:sp>
        <p:nvSpPr>
          <p:cNvPr id="24" name="Content Placeholder 8"/>
          <p:cNvSpPr>
            <a:spLocks noGrp="1"/>
          </p:cNvSpPr>
          <p:nvPr>
            <p:ph sz="quarter" idx="18"/>
          </p:nvPr>
        </p:nvSpPr>
        <p:spPr>
          <a:xfrm>
            <a:off x="0" y="5150889"/>
            <a:ext cx="671282" cy="5177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9|</a:t>
            </a:r>
            <a:endParaRPr lang="fr-FR" dirty="0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732211" y="6069355"/>
            <a:ext cx="4634652" cy="590209"/>
          </a:xfrm>
        </p:spPr>
        <p:txBody>
          <a:bodyPr/>
          <a:lstStyle/>
          <a:p>
            <a:r>
              <a:rPr lang="fr-FR" dirty="0" err="1" smtClean="0">
                <a:solidFill>
                  <a:srgbClr val="00B1A5"/>
                </a:solidFill>
              </a:rPr>
              <a:t>Wrapping</a:t>
            </a:r>
            <a:r>
              <a:rPr lang="fr-FR" dirty="0" smtClean="0">
                <a:solidFill>
                  <a:srgbClr val="00B1A5"/>
                </a:solidFill>
              </a:rPr>
              <a:t> up</a:t>
            </a:r>
            <a:endParaRPr lang="fr-FR" dirty="0">
              <a:solidFill>
                <a:srgbClr val="00B1A5"/>
              </a:solidFill>
            </a:endParaRPr>
          </a:p>
        </p:txBody>
      </p:sp>
      <p:sp>
        <p:nvSpPr>
          <p:cNvPr id="26" name="Content Placeholder 8"/>
          <p:cNvSpPr>
            <a:spLocks noGrp="1"/>
          </p:cNvSpPr>
          <p:nvPr>
            <p:ph sz="quarter" idx="18"/>
          </p:nvPr>
        </p:nvSpPr>
        <p:spPr>
          <a:xfrm>
            <a:off x="19357" y="5983601"/>
            <a:ext cx="1077923" cy="517766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10|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884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3"/>
          <p:cNvPicPr>
            <a:picLocks noChangeAspect="1"/>
          </p:cNvPicPr>
          <p:nvPr/>
        </p:nvPicPr>
        <p:blipFill rotWithShape="1">
          <a:blip r:embed="rId2"/>
          <a:srcRect r="28339"/>
          <a:stretch/>
        </p:blipFill>
        <p:spPr>
          <a:xfrm>
            <a:off x="4811986" y="-70144"/>
            <a:ext cx="4332014" cy="692814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627" y="298008"/>
            <a:ext cx="1945023" cy="1368000"/>
          </a:xfrm>
          <a:prstGeom prst="rect">
            <a:avLst/>
          </a:prstGeom>
        </p:spPr>
      </p:pic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kickoff</a:t>
            </a:r>
            <a:r>
              <a:rPr lang="fr-FR" dirty="0" smtClean="0"/>
              <a:t> in NLC: </a:t>
            </a:r>
            <a:r>
              <a:rPr lang="fr-FR" dirty="0" err="1" smtClean="0"/>
              <a:t>Zipf</a:t>
            </a:r>
            <a:r>
              <a:rPr lang="fr-FR" dirty="0" err="1" smtClean="0"/>
              <a:t>’s</a:t>
            </a:r>
            <a:r>
              <a:rPr lang="fr-FR" dirty="0" smtClean="0"/>
              <a:t> Law</a:t>
            </a:r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1296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Zipf’s</a:t>
            </a:r>
            <a:r>
              <a:rPr lang="fr-FR" dirty="0" smtClean="0"/>
              <a:t> </a:t>
            </a:r>
            <a:r>
              <a:rPr lang="fr-FR" dirty="0" err="1" smtClean="0"/>
              <a:t>law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452" y="1801085"/>
            <a:ext cx="2388667" cy="83262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856" y="1363208"/>
            <a:ext cx="1952081" cy="695569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2778714" y="2067091"/>
            <a:ext cx="653143" cy="600891"/>
          </a:xfrm>
          <a:prstGeom prst="ellipse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eur droit avec flèche 6"/>
          <p:cNvCxnSpPr>
            <a:stCxn id="5" idx="6"/>
            <a:endCxn id="3" idx="1"/>
          </p:cNvCxnSpPr>
          <p:nvPr/>
        </p:nvCxnSpPr>
        <p:spPr>
          <a:xfrm flipV="1">
            <a:off x="3431857" y="1710993"/>
            <a:ext cx="973999" cy="6565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1061055" y="2905749"/>
            <a:ext cx="58087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Formally, let:</a:t>
            </a:r>
          </a:p>
          <a:p>
            <a:r>
              <a:rPr lang="en-US" i="1" dirty="0"/>
              <a:t>N</a:t>
            </a:r>
            <a:r>
              <a:rPr lang="en-US" dirty="0"/>
              <a:t> be the number of elements;</a:t>
            </a:r>
          </a:p>
          <a:p>
            <a:r>
              <a:rPr lang="en-US" i="1" dirty="0"/>
              <a:t>k</a:t>
            </a:r>
            <a:r>
              <a:rPr lang="en-US" dirty="0"/>
              <a:t> be their rank;</a:t>
            </a:r>
          </a:p>
          <a:p>
            <a:r>
              <a:rPr lang="en-US" i="1" dirty="0"/>
              <a:t>s</a:t>
            </a:r>
            <a:r>
              <a:rPr lang="en-US" dirty="0"/>
              <a:t> be the value of the exponent characterizing the distribution.</a:t>
            </a:r>
          </a:p>
          <a:p>
            <a:endParaRPr lang="en-US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620" y="4615931"/>
            <a:ext cx="2512731" cy="779813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965440" y="4821171"/>
            <a:ext cx="250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, for </a:t>
            </a:r>
            <a:r>
              <a:rPr lang="en-US" dirty="0"/>
              <a:t>any choice of </a:t>
            </a:r>
            <a:r>
              <a:rPr lang="en-US" i="1" dirty="0"/>
              <a:t>ρ</a:t>
            </a:r>
            <a:r>
              <a:rPr lang="en-US" dirty="0"/>
              <a:t> &gt; 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37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R_METADATA_KEY" val="f83f0872-bd4d-4c56-b78b-758d9d539d50"/>
</p:tagLst>
</file>

<file path=ppt/theme/theme1.xml><?xml version="1.0" encoding="utf-8"?>
<a:theme xmlns:a="http://schemas.openxmlformats.org/drawingml/2006/main" name="Theme_axefinance">
  <a:themeElements>
    <a:clrScheme name="axefinance_colors">
      <a:dk1>
        <a:srgbClr val="00242E"/>
      </a:dk1>
      <a:lt1>
        <a:sysClr val="window" lastClr="FFFFFF"/>
      </a:lt1>
      <a:dk2>
        <a:srgbClr val="00242E"/>
      </a:dk2>
      <a:lt2>
        <a:srgbClr val="EEECE1"/>
      </a:lt2>
      <a:accent1>
        <a:srgbClr val="5C92AB"/>
      </a:accent1>
      <a:accent2>
        <a:srgbClr val="FF6B00"/>
      </a:accent2>
      <a:accent3>
        <a:srgbClr val="00B1A5"/>
      </a:accent3>
      <a:accent4>
        <a:srgbClr val="C2B7AD"/>
      </a:accent4>
      <a:accent5>
        <a:srgbClr val="003366"/>
      </a:accent5>
      <a:accent6>
        <a:srgbClr val="FAC08F"/>
      </a:accent6>
      <a:hlink>
        <a:srgbClr val="00B1A5"/>
      </a:hlink>
      <a:folHlink>
        <a:srgbClr val="800080"/>
      </a:folHlink>
    </a:clrScheme>
    <a:fontScheme name="axefinance_font">
      <a:majorFont>
        <a:latin typeface="Tw Cen MT"/>
        <a:ea typeface=""/>
        <a:cs typeface=""/>
      </a:majorFont>
      <a:minorFont>
        <a:latin typeface="Tw Cen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_20-04.potx" id="{4586DF44-2B42-4EA3-8FD0-48782B58B522}" vid="{4BEBA38E-F922-4AE9-BE27-60D68CCD28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Template_20-04</Template>
  <TotalTime>12477</TotalTime>
  <Words>2756</Words>
  <Application>Microsoft Office PowerPoint</Application>
  <PresentationFormat>Affichage à l'écran (4:3)</PresentationFormat>
  <Paragraphs>601</Paragraphs>
  <Slides>55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55</vt:i4>
      </vt:variant>
    </vt:vector>
  </HeadingPairs>
  <TitlesOfParts>
    <vt:vector size="61" baseType="lpstr">
      <vt:lpstr>Arial</vt:lpstr>
      <vt:lpstr>Bodoni MT Black</vt:lpstr>
      <vt:lpstr>Calibri</vt:lpstr>
      <vt:lpstr>Tw Cen MT</vt:lpstr>
      <vt:lpstr>Wingdings</vt:lpstr>
      <vt:lpstr>Theme_axefinance</vt:lpstr>
      <vt:lpstr>NLP project workflow</vt:lpstr>
      <vt:lpstr>Présentation PowerPoint</vt:lpstr>
      <vt:lpstr>Présentation PowerPoint</vt:lpstr>
      <vt:lpstr>Présentation PowerPoint</vt:lpstr>
      <vt:lpstr>Big data aspect</vt:lpstr>
      <vt:lpstr>Présentation PowerPoint</vt:lpstr>
      <vt:lpstr>Présentation PowerPoint</vt:lpstr>
      <vt:lpstr>Présentation PowerPoint</vt:lpstr>
      <vt:lpstr>Zipf’s law</vt:lpstr>
      <vt:lpstr>Zipf’s law</vt:lpstr>
      <vt:lpstr>Zipf’s law</vt:lpstr>
      <vt:lpstr>Zipf’s law</vt:lpstr>
      <vt:lpstr>Zipf’s law Log-Log space </vt:lpstr>
      <vt:lpstr>Zipf’s law utility</vt:lpstr>
      <vt:lpstr>Présentation PowerPoint</vt:lpstr>
      <vt:lpstr>Présentation PowerPoint</vt:lpstr>
      <vt:lpstr>Présentation PowerPoint</vt:lpstr>
      <vt:lpstr>Data structures: dictionnaries</vt:lpstr>
      <vt:lpstr>Data structures: span and documents</vt:lpstr>
      <vt:lpstr>Data sources</vt:lpstr>
      <vt:lpstr>Présentation PowerPoint</vt:lpstr>
      <vt:lpstr>Présentation PowerPoint</vt:lpstr>
      <vt:lpstr>Présentation PowerPoint</vt:lpstr>
      <vt:lpstr>Preliminary steps</vt:lpstr>
      <vt:lpstr>SpaCy Named Entity Recongnition NER</vt:lpstr>
      <vt:lpstr>Présentation PowerPoint</vt:lpstr>
      <vt:lpstr>Présentation PowerPoint</vt:lpstr>
      <vt:lpstr>Présentation PowerPoint</vt:lpstr>
      <vt:lpstr>Working the tidy way!</vt:lpstr>
      <vt:lpstr>Choice of tokens and dictionaries: Does it matter?</vt:lpstr>
      <vt:lpstr>Choice of tokens and dictionaries: Does it matter?</vt:lpstr>
      <vt:lpstr>Présentation PowerPoint</vt:lpstr>
      <vt:lpstr>Présentation PowerPoint</vt:lpstr>
      <vt:lpstr>Présentation PowerPoint</vt:lpstr>
      <vt:lpstr>Simplification</vt:lpstr>
      <vt:lpstr>SpaCy Named Entity Recongnition NER</vt:lpstr>
      <vt:lpstr>Présentation PowerPoint</vt:lpstr>
      <vt:lpstr>Présentation PowerPoint</vt:lpstr>
      <vt:lpstr>Présentation PowerPoint</vt:lpstr>
      <vt:lpstr>Stemming vs lemmatization</vt:lpstr>
      <vt:lpstr>Structuring NL data</vt:lpstr>
      <vt:lpstr>aggregated lexical table and techs</vt:lpstr>
      <vt:lpstr>Présentation PowerPoint</vt:lpstr>
      <vt:lpstr>Présentation PowerPoint</vt:lpstr>
      <vt:lpstr>Présentation PowerPoint</vt:lpstr>
      <vt:lpstr>Latent Dirichlet Allocation  </vt:lpstr>
      <vt:lpstr>Présentation PowerPoint</vt:lpstr>
      <vt:lpstr>Présentation PowerPoint</vt:lpstr>
      <vt:lpstr>Présentation PowerPoint</vt:lpstr>
      <vt:lpstr>Latent Dirichlet Allocation: performance evaluation  </vt:lpstr>
      <vt:lpstr>Présentation PowerPoint</vt:lpstr>
      <vt:lpstr>Présentation PowerPoint</vt:lpstr>
      <vt:lpstr>Présentation PowerPoint</vt:lpstr>
      <vt:lpstr>Bring it all at once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Scoring Models</dc:title>
  <dc:creator>Zahra</dc:creator>
  <cp:lastModifiedBy>Frady Ali</cp:lastModifiedBy>
  <cp:revision>304</cp:revision>
  <dcterms:created xsi:type="dcterms:W3CDTF">2019-06-20T23:11:40Z</dcterms:created>
  <dcterms:modified xsi:type="dcterms:W3CDTF">2020-06-21T15:34:57Z</dcterms:modified>
</cp:coreProperties>
</file>